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6" r:id="rId3"/>
    <p:sldId id="277" r:id="rId4"/>
    <p:sldId id="291" r:id="rId5"/>
    <p:sldId id="292" r:id="rId6"/>
    <p:sldId id="297" r:id="rId7"/>
    <p:sldId id="293" r:id="rId8"/>
    <p:sldId id="294" r:id="rId9"/>
    <p:sldId id="285" r:id="rId10"/>
    <p:sldId id="286" r:id="rId11"/>
    <p:sldId id="287" r:id="rId12"/>
    <p:sldId id="295" r:id="rId13"/>
    <p:sldId id="288" r:id="rId14"/>
    <p:sldId id="289" r:id="rId15"/>
    <p:sldId id="290" r:id="rId16"/>
    <p:sldId id="301" r:id="rId17"/>
    <p:sldId id="299" r:id="rId18"/>
    <p:sldId id="300" r:id="rId19"/>
    <p:sldId id="298" r:id="rId20"/>
    <p:sldId id="302" r:id="rId21"/>
    <p:sldId id="303" r:id="rId22"/>
    <p:sldId id="304"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snapToGrid="0">
      <p:cViewPr varScale="1">
        <p:scale>
          <a:sx n="58" d="100"/>
          <a:sy n="58" d="100"/>
        </p:scale>
        <p:origin x="10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87049-2281-F747-98E8-FCE05013812E}"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5820DD45-724E-1845-B87A-17A99F476B8C}">
      <dgm:prSet phldrT="[Text]" custT="1"/>
      <dgm:spPr>
        <a:solidFill>
          <a:schemeClr val="accent2">
            <a:lumMod val="75000"/>
          </a:schemeClr>
        </a:solidFill>
      </dgm:spPr>
      <dgm:t>
        <a:bodyPr/>
        <a:lstStyle/>
        <a:p>
          <a:r>
            <a:rPr lang="en-US" sz="1800" dirty="0">
              <a:latin typeface="+mn-lt"/>
              <a:cs typeface="Times New Roman" panose="02020603050405020304" pitchFamily="18" charset="0"/>
            </a:rPr>
            <a:t>1</a:t>
          </a:r>
        </a:p>
      </dgm:t>
    </dgm:pt>
    <dgm:pt modelId="{819464F4-405A-7645-9959-A48232CDD513}" type="parTrans" cxnId="{538F91A4-EB09-B54C-BD95-309C613A442B}">
      <dgm:prSet/>
      <dgm:spPr/>
      <dgm:t>
        <a:bodyPr/>
        <a:lstStyle/>
        <a:p>
          <a:endParaRPr lang="en-US" sz="1800">
            <a:latin typeface="+mn-lt"/>
            <a:cs typeface="Times New Roman" panose="02020603050405020304" pitchFamily="18" charset="0"/>
          </a:endParaRPr>
        </a:p>
      </dgm:t>
    </dgm:pt>
    <dgm:pt modelId="{BB8327CF-AB47-4642-B83F-88A0B93F6334}" type="sibTrans" cxnId="{538F91A4-EB09-B54C-BD95-309C613A442B}">
      <dgm:prSet/>
      <dgm:spPr/>
      <dgm:t>
        <a:bodyPr/>
        <a:lstStyle/>
        <a:p>
          <a:endParaRPr lang="en-US" sz="1800">
            <a:latin typeface="+mn-lt"/>
            <a:cs typeface="Times New Roman" panose="02020603050405020304" pitchFamily="18" charset="0"/>
          </a:endParaRPr>
        </a:p>
      </dgm:t>
    </dgm:pt>
    <dgm:pt modelId="{EE5793BD-7264-5A42-A14D-1900F9DEC769}">
      <dgm:prSet phldrT="[Text]" custT="1"/>
      <dgm:spPr>
        <a:ln>
          <a:solidFill>
            <a:schemeClr val="accent6">
              <a:lumMod val="75000"/>
            </a:schemeClr>
          </a:solidFill>
        </a:ln>
      </dgm:spPr>
      <dgm:t>
        <a:bodyPr/>
        <a:lstStyle/>
        <a:p>
          <a:r>
            <a:rPr lang="en-US" sz="2200" b="0" dirty="0">
              <a:latin typeface="+mn-lt"/>
              <a:cs typeface="Times New Roman" panose="02020603050405020304" pitchFamily="18" charset="0"/>
            </a:rPr>
            <a:t>Institutional, strategic initiatives &amp; practices prioritize effective teaching </a:t>
          </a:r>
        </a:p>
      </dgm:t>
    </dgm:pt>
    <dgm:pt modelId="{4A60878E-42F1-9446-A606-4A6BD03AD76F}" type="parTrans" cxnId="{C7D7BCF3-244B-F449-883B-809D31223CEC}">
      <dgm:prSet/>
      <dgm:spPr/>
      <dgm:t>
        <a:bodyPr/>
        <a:lstStyle/>
        <a:p>
          <a:endParaRPr lang="en-US" sz="1800">
            <a:latin typeface="+mn-lt"/>
            <a:cs typeface="Times New Roman" panose="02020603050405020304" pitchFamily="18" charset="0"/>
          </a:endParaRPr>
        </a:p>
      </dgm:t>
    </dgm:pt>
    <dgm:pt modelId="{8331BBF7-FE38-6544-BF98-85F2BCC20E55}" type="sibTrans" cxnId="{C7D7BCF3-244B-F449-883B-809D31223CEC}">
      <dgm:prSet/>
      <dgm:spPr/>
      <dgm:t>
        <a:bodyPr/>
        <a:lstStyle/>
        <a:p>
          <a:endParaRPr lang="en-US" sz="1800">
            <a:latin typeface="+mn-lt"/>
            <a:cs typeface="Times New Roman" panose="02020603050405020304" pitchFamily="18" charset="0"/>
          </a:endParaRPr>
        </a:p>
      </dgm:t>
    </dgm:pt>
    <dgm:pt modelId="{DB28195D-16EE-6F4E-A0F3-75C1FDB45CDD}">
      <dgm:prSet phldrT="[Text]" custT="1"/>
      <dgm:spPr>
        <a:solidFill>
          <a:schemeClr val="accent2">
            <a:lumMod val="75000"/>
          </a:schemeClr>
        </a:solidFill>
      </dgm:spPr>
      <dgm:t>
        <a:bodyPr/>
        <a:lstStyle/>
        <a:p>
          <a:r>
            <a:rPr lang="en-US" sz="1800" dirty="0">
              <a:latin typeface="+mn-lt"/>
              <a:cs typeface="Times New Roman" panose="02020603050405020304" pitchFamily="18" charset="0"/>
            </a:rPr>
            <a:t>2</a:t>
          </a:r>
        </a:p>
      </dgm:t>
    </dgm:pt>
    <dgm:pt modelId="{863776CA-1C5D-CD49-BADD-CA087589B695}" type="parTrans" cxnId="{0F0571B0-562A-FC46-BED1-D87DD55FFF3F}">
      <dgm:prSet/>
      <dgm:spPr/>
      <dgm:t>
        <a:bodyPr/>
        <a:lstStyle/>
        <a:p>
          <a:endParaRPr lang="en-US" sz="1800">
            <a:latin typeface="+mn-lt"/>
            <a:cs typeface="Times New Roman" panose="02020603050405020304" pitchFamily="18" charset="0"/>
          </a:endParaRPr>
        </a:p>
      </dgm:t>
    </dgm:pt>
    <dgm:pt modelId="{46786A3A-0698-C443-B971-EA72793D7927}" type="sibTrans" cxnId="{0F0571B0-562A-FC46-BED1-D87DD55FFF3F}">
      <dgm:prSet/>
      <dgm:spPr/>
      <dgm:t>
        <a:bodyPr/>
        <a:lstStyle/>
        <a:p>
          <a:endParaRPr lang="en-US" sz="1800">
            <a:latin typeface="+mn-lt"/>
            <a:cs typeface="Times New Roman" panose="02020603050405020304" pitchFamily="18" charset="0"/>
          </a:endParaRPr>
        </a:p>
      </dgm:t>
    </dgm:pt>
    <dgm:pt modelId="{F110CC2C-E27D-D24D-A6EF-341DF103EDC9}">
      <dgm:prSet phldrT="[Text]" custT="1"/>
      <dgm:spPr>
        <a:ln>
          <a:solidFill>
            <a:schemeClr val="accent6">
              <a:lumMod val="50000"/>
            </a:schemeClr>
          </a:solidFill>
        </a:ln>
      </dgm:spPr>
      <dgm:t>
        <a:bodyPr/>
        <a:lstStyle/>
        <a:p>
          <a:r>
            <a:rPr lang="en-US" sz="2200" b="0" dirty="0">
              <a:latin typeface="+mn-lt"/>
              <a:cs typeface="Times New Roman" panose="02020603050405020304" pitchFamily="18" charset="0"/>
            </a:rPr>
            <a:t>Assessment of teaching is constructive &amp; flexible </a:t>
          </a:r>
        </a:p>
      </dgm:t>
    </dgm:pt>
    <dgm:pt modelId="{42019A76-E280-6A41-99FA-2344174D387B}" type="parTrans" cxnId="{C4DC88E6-D26E-0941-9C6F-194E939B39A1}">
      <dgm:prSet/>
      <dgm:spPr/>
      <dgm:t>
        <a:bodyPr/>
        <a:lstStyle/>
        <a:p>
          <a:endParaRPr lang="en-US" sz="1800">
            <a:latin typeface="+mn-lt"/>
            <a:cs typeface="Times New Roman" panose="02020603050405020304" pitchFamily="18" charset="0"/>
          </a:endParaRPr>
        </a:p>
      </dgm:t>
    </dgm:pt>
    <dgm:pt modelId="{110241C1-C6D4-DD49-9C23-D09771F33319}" type="sibTrans" cxnId="{C4DC88E6-D26E-0941-9C6F-194E939B39A1}">
      <dgm:prSet/>
      <dgm:spPr/>
      <dgm:t>
        <a:bodyPr/>
        <a:lstStyle/>
        <a:p>
          <a:endParaRPr lang="en-US" sz="1800">
            <a:latin typeface="+mn-lt"/>
            <a:cs typeface="Times New Roman" panose="02020603050405020304" pitchFamily="18" charset="0"/>
          </a:endParaRPr>
        </a:p>
      </dgm:t>
    </dgm:pt>
    <dgm:pt modelId="{B32CB771-B2D9-8B42-8DA0-3BE316D59529}">
      <dgm:prSet phldrT="[Text]" custT="1"/>
      <dgm:spPr>
        <a:solidFill>
          <a:schemeClr val="accent2">
            <a:lumMod val="75000"/>
          </a:schemeClr>
        </a:solidFill>
      </dgm:spPr>
      <dgm:t>
        <a:bodyPr/>
        <a:lstStyle/>
        <a:p>
          <a:r>
            <a:rPr lang="en-US" sz="1800" dirty="0">
              <a:latin typeface="+mn-lt"/>
              <a:cs typeface="Times New Roman" panose="02020603050405020304" pitchFamily="18" charset="0"/>
            </a:rPr>
            <a:t>3</a:t>
          </a:r>
        </a:p>
      </dgm:t>
    </dgm:pt>
    <dgm:pt modelId="{67F74173-83B0-0C46-920F-0835CDCACE41}" type="parTrans" cxnId="{CF519811-4D57-C14C-8E8B-4501A05DDF28}">
      <dgm:prSet/>
      <dgm:spPr/>
      <dgm:t>
        <a:bodyPr/>
        <a:lstStyle/>
        <a:p>
          <a:endParaRPr lang="en-US" sz="1800">
            <a:latin typeface="+mn-lt"/>
            <a:cs typeface="Times New Roman" panose="02020603050405020304" pitchFamily="18" charset="0"/>
          </a:endParaRPr>
        </a:p>
      </dgm:t>
    </dgm:pt>
    <dgm:pt modelId="{852AC03C-7E6A-564F-9225-7D1BB2BEB28A}" type="sibTrans" cxnId="{CF519811-4D57-C14C-8E8B-4501A05DDF28}">
      <dgm:prSet/>
      <dgm:spPr/>
      <dgm:t>
        <a:bodyPr/>
        <a:lstStyle/>
        <a:p>
          <a:endParaRPr lang="en-US" sz="1800">
            <a:latin typeface="+mn-lt"/>
            <a:cs typeface="Times New Roman" panose="02020603050405020304" pitchFamily="18" charset="0"/>
          </a:endParaRPr>
        </a:p>
      </dgm:t>
    </dgm:pt>
    <dgm:pt modelId="{EA5156E5-AF80-1745-BD19-5BC9E00BBB83}">
      <dgm:prSet phldrT="[Text]" custT="1"/>
      <dgm:spPr>
        <a:ln>
          <a:solidFill>
            <a:schemeClr val="accent6">
              <a:lumMod val="50000"/>
            </a:schemeClr>
          </a:solidFill>
        </a:ln>
      </dgm:spPr>
      <dgm:t>
        <a:bodyPr/>
        <a:lstStyle/>
        <a:p>
          <a:r>
            <a:rPr lang="en-US" sz="2200" b="0" dirty="0">
              <a:latin typeface="+mn-lt"/>
              <a:cs typeface="Times New Roman" panose="02020603050405020304" pitchFamily="18" charset="0"/>
            </a:rPr>
            <a:t>Implementing effective teaching </a:t>
          </a:r>
        </a:p>
      </dgm:t>
    </dgm:pt>
    <dgm:pt modelId="{3245BD8E-C3C8-E24A-B0D9-CAB0C44565C1}" type="parTrans" cxnId="{4AA23908-7644-E647-A2C3-6B4CF453F68F}">
      <dgm:prSet/>
      <dgm:spPr/>
      <dgm:t>
        <a:bodyPr/>
        <a:lstStyle/>
        <a:p>
          <a:endParaRPr lang="en-US" sz="1800">
            <a:latin typeface="+mn-lt"/>
            <a:cs typeface="Times New Roman" panose="02020603050405020304" pitchFamily="18" charset="0"/>
          </a:endParaRPr>
        </a:p>
      </dgm:t>
    </dgm:pt>
    <dgm:pt modelId="{43442EE9-C383-A44D-8EF1-A82B0F219B1E}" type="sibTrans" cxnId="{4AA23908-7644-E647-A2C3-6B4CF453F68F}">
      <dgm:prSet/>
      <dgm:spPr/>
      <dgm:t>
        <a:bodyPr/>
        <a:lstStyle/>
        <a:p>
          <a:endParaRPr lang="en-US" sz="1800">
            <a:latin typeface="+mn-lt"/>
            <a:cs typeface="Times New Roman" panose="02020603050405020304" pitchFamily="18" charset="0"/>
          </a:endParaRPr>
        </a:p>
      </dgm:t>
    </dgm:pt>
    <dgm:pt modelId="{78C4519B-92D6-0144-9F0A-0208C8A78084}">
      <dgm:prSet phldrT="[Text]" custT="1"/>
      <dgm:spPr>
        <a:solidFill>
          <a:schemeClr val="accent2">
            <a:lumMod val="75000"/>
          </a:schemeClr>
        </a:solidFill>
      </dgm:spPr>
      <dgm:t>
        <a:bodyPr/>
        <a:lstStyle/>
        <a:p>
          <a:r>
            <a:rPr lang="en-US" sz="1800" dirty="0">
              <a:latin typeface="+mn-lt"/>
              <a:cs typeface="Times New Roman" panose="02020603050405020304" pitchFamily="18" charset="0"/>
            </a:rPr>
            <a:t>4</a:t>
          </a:r>
        </a:p>
      </dgm:t>
    </dgm:pt>
    <dgm:pt modelId="{DDC5CB8F-9A57-724E-826B-F9FD8EF631C7}" type="parTrans" cxnId="{62A10AFA-7062-A145-8FE8-9252DBB1675D}">
      <dgm:prSet/>
      <dgm:spPr/>
      <dgm:t>
        <a:bodyPr/>
        <a:lstStyle/>
        <a:p>
          <a:endParaRPr lang="en-US" sz="1800">
            <a:latin typeface="+mn-lt"/>
            <a:cs typeface="Times New Roman" panose="02020603050405020304" pitchFamily="18" charset="0"/>
          </a:endParaRPr>
        </a:p>
      </dgm:t>
    </dgm:pt>
    <dgm:pt modelId="{C91278B7-1F3D-BA4B-A89B-0A904596CB23}" type="sibTrans" cxnId="{62A10AFA-7062-A145-8FE8-9252DBB1675D}">
      <dgm:prSet/>
      <dgm:spPr/>
      <dgm:t>
        <a:bodyPr/>
        <a:lstStyle/>
        <a:p>
          <a:endParaRPr lang="en-US" sz="1800">
            <a:latin typeface="+mn-lt"/>
            <a:cs typeface="Times New Roman" panose="02020603050405020304" pitchFamily="18" charset="0"/>
          </a:endParaRPr>
        </a:p>
      </dgm:t>
    </dgm:pt>
    <dgm:pt modelId="{7A4C44D8-6A73-6A46-AEAC-DED69008808A}">
      <dgm:prSet phldrT="[Text]" custT="1"/>
      <dgm:spPr>
        <a:solidFill>
          <a:schemeClr val="accent2">
            <a:lumMod val="75000"/>
          </a:schemeClr>
        </a:solidFill>
      </dgm:spPr>
      <dgm:t>
        <a:bodyPr/>
        <a:lstStyle/>
        <a:p>
          <a:r>
            <a:rPr lang="en-US" sz="1800" dirty="0">
              <a:latin typeface="+mn-lt"/>
              <a:cs typeface="Times New Roman" panose="02020603050405020304" pitchFamily="18" charset="0"/>
            </a:rPr>
            <a:t>5</a:t>
          </a:r>
        </a:p>
      </dgm:t>
    </dgm:pt>
    <dgm:pt modelId="{A14767E6-7955-5A4D-A27B-135C214AC24B}" type="parTrans" cxnId="{BE0A52DC-7325-7F49-A231-0F327C9EFAC3}">
      <dgm:prSet/>
      <dgm:spPr/>
      <dgm:t>
        <a:bodyPr/>
        <a:lstStyle/>
        <a:p>
          <a:endParaRPr lang="en-US" sz="1800">
            <a:latin typeface="+mn-lt"/>
            <a:cs typeface="Times New Roman" panose="02020603050405020304" pitchFamily="18" charset="0"/>
          </a:endParaRPr>
        </a:p>
      </dgm:t>
    </dgm:pt>
    <dgm:pt modelId="{BD4C570D-158C-7745-8393-07D94BC9A482}" type="sibTrans" cxnId="{BE0A52DC-7325-7F49-A231-0F327C9EFAC3}">
      <dgm:prSet/>
      <dgm:spPr/>
      <dgm:t>
        <a:bodyPr/>
        <a:lstStyle/>
        <a:p>
          <a:endParaRPr lang="en-US" sz="1800">
            <a:latin typeface="+mn-lt"/>
            <a:cs typeface="Times New Roman" panose="02020603050405020304" pitchFamily="18" charset="0"/>
          </a:endParaRPr>
        </a:p>
      </dgm:t>
    </dgm:pt>
    <dgm:pt modelId="{8148964D-96C1-A34D-873E-5D42A286EC4F}">
      <dgm:prSet phldrT="[Text]" custT="1"/>
      <dgm:spPr>
        <a:ln>
          <a:solidFill>
            <a:schemeClr val="accent6">
              <a:lumMod val="50000"/>
            </a:schemeClr>
          </a:solidFill>
        </a:ln>
      </dgm:spPr>
      <dgm:t>
        <a:bodyPr/>
        <a:lstStyle/>
        <a:p>
          <a:r>
            <a:rPr lang="en-US" sz="2200" b="0" dirty="0">
              <a:latin typeface="+mn-lt"/>
              <a:cs typeface="Times New Roman" panose="02020603050405020304" pitchFamily="18" charset="0"/>
            </a:rPr>
            <a:t>Infrastructure exists to support teaching </a:t>
          </a:r>
        </a:p>
      </dgm:t>
    </dgm:pt>
    <dgm:pt modelId="{576DF872-63AD-7440-88D3-9B3C1F28DA7A}" type="parTrans" cxnId="{F98217F3-205B-1A4D-B50D-C9320F621A0C}">
      <dgm:prSet/>
      <dgm:spPr/>
      <dgm:t>
        <a:bodyPr/>
        <a:lstStyle/>
        <a:p>
          <a:endParaRPr lang="en-US" sz="1800">
            <a:latin typeface="+mn-lt"/>
            <a:cs typeface="Times New Roman" panose="02020603050405020304" pitchFamily="18" charset="0"/>
          </a:endParaRPr>
        </a:p>
      </dgm:t>
    </dgm:pt>
    <dgm:pt modelId="{3BF505C6-5996-7C4F-B13A-365697CD3EA3}" type="sibTrans" cxnId="{F98217F3-205B-1A4D-B50D-C9320F621A0C}">
      <dgm:prSet/>
      <dgm:spPr/>
      <dgm:t>
        <a:bodyPr/>
        <a:lstStyle/>
        <a:p>
          <a:endParaRPr lang="en-US" sz="1800">
            <a:latin typeface="+mn-lt"/>
            <a:cs typeface="Times New Roman" panose="02020603050405020304" pitchFamily="18" charset="0"/>
          </a:endParaRPr>
        </a:p>
      </dgm:t>
    </dgm:pt>
    <dgm:pt modelId="{A6D88A92-A28A-3249-A8F3-E1656B643A52}">
      <dgm:prSet phldrT="[Text]" custT="1"/>
      <dgm:spPr>
        <a:solidFill>
          <a:schemeClr val="accent2">
            <a:lumMod val="75000"/>
          </a:schemeClr>
        </a:solidFill>
      </dgm:spPr>
      <dgm:t>
        <a:bodyPr/>
        <a:lstStyle/>
        <a:p>
          <a:r>
            <a:rPr lang="en-US" sz="1800" dirty="0">
              <a:latin typeface="+mn-lt"/>
              <a:cs typeface="Times New Roman" panose="02020603050405020304" pitchFamily="18" charset="0"/>
            </a:rPr>
            <a:t>6</a:t>
          </a:r>
        </a:p>
      </dgm:t>
    </dgm:pt>
    <dgm:pt modelId="{EFC0974D-C738-6148-A008-E8547FFFA877}" type="parTrans" cxnId="{A9D81F4A-0E01-C549-84D0-7AD67C7A1741}">
      <dgm:prSet/>
      <dgm:spPr/>
      <dgm:t>
        <a:bodyPr/>
        <a:lstStyle/>
        <a:p>
          <a:endParaRPr lang="en-US" sz="1800">
            <a:latin typeface="+mn-lt"/>
            <a:cs typeface="Times New Roman" panose="02020603050405020304" pitchFamily="18" charset="0"/>
          </a:endParaRPr>
        </a:p>
      </dgm:t>
    </dgm:pt>
    <dgm:pt modelId="{9C9E2E4E-6F19-E14E-A5C4-CCC535340969}" type="sibTrans" cxnId="{A9D81F4A-0E01-C549-84D0-7AD67C7A1741}">
      <dgm:prSet/>
      <dgm:spPr/>
      <dgm:t>
        <a:bodyPr/>
        <a:lstStyle/>
        <a:p>
          <a:endParaRPr lang="en-US" sz="1800">
            <a:latin typeface="+mn-lt"/>
            <a:cs typeface="Times New Roman" panose="02020603050405020304" pitchFamily="18" charset="0"/>
          </a:endParaRPr>
        </a:p>
      </dgm:t>
    </dgm:pt>
    <dgm:pt modelId="{6088AAEB-E8B7-BD44-8201-73BC665718D4}">
      <dgm:prSet phldrT="[Text]" custT="1"/>
      <dgm:spPr>
        <a:ln>
          <a:solidFill>
            <a:schemeClr val="accent6">
              <a:lumMod val="50000"/>
            </a:schemeClr>
          </a:solidFill>
        </a:ln>
      </dgm:spPr>
      <dgm:t>
        <a:bodyPr/>
        <a:lstStyle/>
        <a:p>
          <a:r>
            <a:rPr lang="en-US" sz="2200" b="0" dirty="0">
              <a:latin typeface="+mn-lt"/>
              <a:cs typeface="Times New Roman" panose="02020603050405020304" pitchFamily="18" charset="0"/>
            </a:rPr>
            <a:t>Broad engagement around teaching </a:t>
          </a:r>
        </a:p>
      </dgm:t>
    </dgm:pt>
    <dgm:pt modelId="{E66EACDB-2581-C844-B19F-A51A5555B0F3}" type="parTrans" cxnId="{265D8920-D7BC-AB49-9316-0B054E4BC15D}">
      <dgm:prSet/>
      <dgm:spPr/>
      <dgm:t>
        <a:bodyPr/>
        <a:lstStyle/>
        <a:p>
          <a:endParaRPr lang="en-US" sz="1800">
            <a:latin typeface="+mn-lt"/>
            <a:cs typeface="Times New Roman" panose="02020603050405020304" pitchFamily="18" charset="0"/>
          </a:endParaRPr>
        </a:p>
      </dgm:t>
    </dgm:pt>
    <dgm:pt modelId="{414699DC-76E5-5545-836E-855FF080B705}" type="sibTrans" cxnId="{265D8920-D7BC-AB49-9316-0B054E4BC15D}">
      <dgm:prSet/>
      <dgm:spPr/>
      <dgm:t>
        <a:bodyPr/>
        <a:lstStyle/>
        <a:p>
          <a:endParaRPr lang="en-US" sz="1800">
            <a:latin typeface="+mn-lt"/>
            <a:cs typeface="Times New Roman" panose="02020603050405020304" pitchFamily="18" charset="0"/>
          </a:endParaRPr>
        </a:p>
      </dgm:t>
    </dgm:pt>
    <dgm:pt modelId="{8AB01E87-5ECA-7645-B55D-AC5FF1232433}">
      <dgm:prSet phldrT="[Text]" custT="1"/>
      <dgm:spPr>
        <a:ln>
          <a:solidFill>
            <a:schemeClr val="accent6">
              <a:lumMod val="50000"/>
            </a:schemeClr>
          </a:solidFill>
        </a:ln>
      </dgm:spPr>
      <dgm:t>
        <a:bodyPr/>
        <a:lstStyle/>
        <a:p>
          <a:r>
            <a:rPr lang="en-US" sz="2200" b="0" dirty="0">
              <a:latin typeface="+mn-lt"/>
              <a:cs typeface="Times New Roman" panose="02020603050405020304" pitchFamily="18" charset="0"/>
            </a:rPr>
            <a:t>Effective teaching is recognized &amp; rewarded</a:t>
          </a:r>
        </a:p>
      </dgm:t>
    </dgm:pt>
    <dgm:pt modelId="{52FA2593-7FCF-7448-94F9-DDAA81734B14}" type="parTrans" cxnId="{435DAA9C-2BEE-DA4B-B70F-BEBF9BF3DD04}">
      <dgm:prSet/>
      <dgm:spPr/>
      <dgm:t>
        <a:bodyPr/>
        <a:lstStyle/>
        <a:p>
          <a:endParaRPr lang="en-US" sz="1800">
            <a:latin typeface="+mn-lt"/>
            <a:cs typeface="Times New Roman" panose="02020603050405020304" pitchFamily="18" charset="0"/>
          </a:endParaRPr>
        </a:p>
      </dgm:t>
    </dgm:pt>
    <dgm:pt modelId="{3EF13B56-6551-E84C-AF03-2B5F3ADFAD60}" type="sibTrans" cxnId="{435DAA9C-2BEE-DA4B-B70F-BEBF9BF3DD04}">
      <dgm:prSet/>
      <dgm:spPr/>
      <dgm:t>
        <a:bodyPr/>
        <a:lstStyle/>
        <a:p>
          <a:endParaRPr lang="en-US" sz="1800">
            <a:latin typeface="+mn-lt"/>
            <a:cs typeface="Times New Roman" panose="02020603050405020304" pitchFamily="18" charset="0"/>
          </a:endParaRPr>
        </a:p>
      </dgm:t>
    </dgm:pt>
    <dgm:pt modelId="{A6C9459C-A4C6-B54C-B529-CBCF17CB9CE8}" type="pres">
      <dgm:prSet presAssocID="{98087049-2281-F747-98E8-FCE05013812E}" presName="linearFlow" presStyleCnt="0">
        <dgm:presLayoutVars>
          <dgm:dir/>
          <dgm:animLvl val="lvl"/>
          <dgm:resizeHandles val="exact"/>
        </dgm:presLayoutVars>
      </dgm:prSet>
      <dgm:spPr/>
    </dgm:pt>
    <dgm:pt modelId="{7452179D-5C1A-6343-B5FF-7559622F8787}" type="pres">
      <dgm:prSet presAssocID="{5820DD45-724E-1845-B87A-17A99F476B8C}" presName="composite" presStyleCnt="0"/>
      <dgm:spPr/>
    </dgm:pt>
    <dgm:pt modelId="{EEFA4CC2-1C87-C74C-9343-0E64EE248D40}" type="pres">
      <dgm:prSet presAssocID="{5820DD45-724E-1845-B87A-17A99F476B8C}" presName="parentText" presStyleLbl="alignNode1" presStyleIdx="0" presStyleCnt="6">
        <dgm:presLayoutVars>
          <dgm:chMax val="1"/>
          <dgm:bulletEnabled val="1"/>
        </dgm:presLayoutVars>
      </dgm:prSet>
      <dgm:spPr/>
    </dgm:pt>
    <dgm:pt modelId="{6C8C74DD-8594-AB41-8384-CA35E986B838}" type="pres">
      <dgm:prSet presAssocID="{5820DD45-724E-1845-B87A-17A99F476B8C}" presName="descendantText" presStyleLbl="alignAcc1" presStyleIdx="0" presStyleCnt="6" custScaleX="92844" custLinFactNeighborY="13806">
        <dgm:presLayoutVars>
          <dgm:bulletEnabled val="1"/>
        </dgm:presLayoutVars>
      </dgm:prSet>
      <dgm:spPr/>
    </dgm:pt>
    <dgm:pt modelId="{27623AA3-9681-3549-836B-811E286A6776}" type="pres">
      <dgm:prSet presAssocID="{BB8327CF-AB47-4642-B83F-88A0B93F6334}" presName="sp" presStyleCnt="0"/>
      <dgm:spPr/>
    </dgm:pt>
    <dgm:pt modelId="{C7EBA6F2-DF55-3E42-A4EF-6E8CE239D364}" type="pres">
      <dgm:prSet presAssocID="{DB28195D-16EE-6F4E-A0F3-75C1FDB45CDD}" presName="composite" presStyleCnt="0"/>
      <dgm:spPr/>
    </dgm:pt>
    <dgm:pt modelId="{814C309F-2FE2-6E4A-8489-2DB72A627CDF}" type="pres">
      <dgm:prSet presAssocID="{DB28195D-16EE-6F4E-A0F3-75C1FDB45CDD}" presName="parentText" presStyleLbl="alignNode1" presStyleIdx="1" presStyleCnt="6">
        <dgm:presLayoutVars>
          <dgm:chMax val="1"/>
          <dgm:bulletEnabled val="1"/>
        </dgm:presLayoutVars>
      </dgm:prSet>
      <dgm:spPr/>
    </dgm:pt>
    <dgm:pt modelId="{1758AD24-24E3-B946-8F1A-D8C9694889DB}" type="pres">
      <dgm:prSet presAssocID="{DB28195D-16EE-6F4E-A0F3-75C1FDB45CDD}" presName="descendantText" presStyleLbl="alignAcc1" presStyleIdx="1" presStyleCnt="6" custScaleX="93500" custLinFactNeighborY="4602">
        <dgm:presLayoutVars>
          <dgm:bulletEnabled val="1"/>
        </dgm:presLayoutVars>
      </dgm:prSet>
      <dgm:spPr/>
    </dgm:pt>
    <dgm:pt modelId="{A9C75037-89AB-EF4A-B91F-522C5537D852}" type="pres">
      <dgm:prSet presAssocID="{46786A3A-0698-C443-B971-EA72793D7927}" presName="sp" presStyleCnt="0"/>
      <dgm:spPr/>
    </dgm:pt>
    <dgm:pt modelId="{FDB4BBA0-AB7C-F94D-B15E-421B574FA937}" type="pres">
      <dgm:prSet presAssocID="{B32CB771-B2D9-8B42-8DA0-3BE316D59529}" presName="composite" presStyleCnt="0"/>
      <dgm:spPr/>
    </dgm:pt>
    <dgm:pt modelId="{082A094D-C037-5645-B35E-6D496AB84E82}" type="pres">
      <dgm:prSet presAssocID="{B32CB771-B2D9-8B42-8DA0-3BE316D59529}" presName="parentText" presStyleLbl="alignNode1" presStyleIdx="2" presStyleCnt="6">
        <dgm:presLayoutVars>
          <dgm:chMax val="1"/>
          <dgm:bulletEnabled val="1"/>
        </dgm:presLayoutVars>
      </dgm:prSet>
      <dgm:spPr/>
    </dgm:pt>
    <dgm:pt modelId="{4688091B-2ACC-3F40-8653-FAEF10C03018}" type="pres">
      <dgm:prSet presAssocID="{B32CB771-B2D9-8B42-8DA0-3BE316D59529}" presName="descendantText" presStyleLbl="alignAcc1" presStyleIdx="2" presStyleCnt="6" custScaleX="93500">
        <dgm:presLayoutVars>
          <dgm:bulletEnabled val="1"/>
        </dgm:presLayoutVars>
      </dgm:prSet>
      <dgm:spPr/>
    </dgm:pt>
    <dgm:pt modelId="{D47ADD76-3F6A-5B43-9EAB-C3CE434AD8CB}" type="pres">
      <dgm:prSet presAssocID="{852AC03C-7E6A-564F-9225-7D1BB2BEB28A}" presName="sp" presStyleCnt="0"/>
      <dgm:spPr/>
    </dgm:pt>
    <dgm:pt modelId="{B7E3A388-17C5-9145-896F-5EF736A314CE}" type="pres">
      <dgm:prSet presAssocID="{78C4519B-92D6-0144-9F0A-0208C8A78084}" presName="composite" presStyleCnt="0"/>
      <dgm:spPr/>
    </dgm:pt>
    <dgm:pt modelId="{646998FF-752E-3340-B21A-24F67CDAFB2A}" type="pres">
      <dgm:prSet presAssocID="{78C4519B-92D6-0144-9F0A-0208C8A78084}" presName="parentText" presStyleLbl="alignNode1" presStyleIdx="3" presStyleCnt="6">
        <dgm:presLayoutVars>
          <dgm:chMax val="1"/>
          <dgm:bulletEnabled val="1"/>
        </dgm:presLayoutVars>
      </dgm:prSet>
      <dgm:spPr/>
    </dgm:pt>
    <dgm:pt modelId="{C83989AF-3E48-F347-9500-4CA7616CAB0C}" type="pres">
      <dgm:prSet presAssocID="{78C4519B-92D6-0144-9F0A-0208C8A78084}" presName="descendantText" presStyleLbl="alignAcc1" presStyleIdx="3" presStyleCnt="6" custScaleX="93500">
        <dgm:presLayoutVars>
          <dgm:bulletEnabled val="1"/>
        </dgm:presLayoutVars>
      </dgm:prSet>
      <dgm:spPr/>
    </dgm:pt>
    <dgm:pt modelId="{8AB94FC4-FE66-804E-B4B3-B280B79C4693}" type="pres">
      <dgm:prSet presAssocID="{C91278B7-1F3D-BA4B-A89B-0A904596CB23}" presName="sp" presStyleCnt="0"/>
      <dgm:spPr/>
    </dgm:pt>
    <dgm:pt modelId="{69DFB12A-9BDB-C94F-B29E-05AB7587DCD9}" type="pres">
      <dgm:prSet presAssocID="{7A4C44D8-6A73-6A46-AEAC-DED69008808A}" presName="composite" presStyleCnt="0"/>
      <dgm:spPr/>
    </dgm:pt>
    <dgm:pt modelId="{9B38C4C9-C9AB-1846-8A8F-C35C723F8D81}" type="pres">
      <dgm:prSet presAssocID="{7A4C44D8-6A73-6A46-AEAC-DED69008808A}" presName="parentText" presStyleLbl="alignNode1" presStyleIdx="4" presStyleCnt="6">
        <dgm:presLayoutVars>
          <dgm:chMax val="1"/>
          <dgm:bulletEnabled val="1"/>
        </dgm:presLayoutVars>
      </dgm:prSet>
      <dgm:spPr/>
    </dgm:pt>
    <dgm:pt modelId="{40EA405D-309B-5946-A3E4-CE0F5BD08635}" type="pres">
      <dgm:prSet presAssocID="{7A4C44D8-6A73-6A46-AEAC-DED69008808A}" presName="descendantText" presStyleLbl="alignAcc1" presStyleIdx="4" presStyleCnt="6" custScaleX="93500">
        <dgm:presLayoutVars>
          <dgm:bulletEnabled val="1"/>
        </dgm:presLayoutVars>
      </dgm:prSet>
      <dgm:spPr/>
    </dgm:pt>
    <dgm:pt modelId="{E38D4F82-F726-5B40-8B36-7444DE36B8FA}" type="pres">
      <dgm:prSet presAssocID="{BD4C570D-158C-7745-8393-07D94BC9A482}" presName="sp" presStyleCnt="0"/>
      <dgm:spPr/>
    </dgm:pt>
    <dgm:pt modelId="{88A57429-4E99-FF41-A43E-C2978A18499F}" type="pres">
      <dgm:prSet presAssocID="{A6D88A92-A28A-3249-A8F3-E1656B643A52}" presName="composite" presStyleCnt="0"/>
      <dgm:spPr/>
    </dgm:pt>
    <dgm:pt modelId="{B497CD3A-6929-F345-80DC-B0B02138B0AA}" type="pres">
      <dgm:prSet presAssocID="{A6D88A92-A28A-3249-A8F3-E1656B643A52}" presName="parentText" presStyleLbl="alignNode1" presStyleIdx="5" presStyleCnt="6" custLinFactNeighborY="-2990">
        <dgm:presLayoutVars>
          <dgm:chMax val="1"/>
          <dgm:bulletEnabled val="1"/>
        </dgm:presLayoutVars>
      </dgm:prSet>
      <dgm:spPr/>
    </dgm:pt>
    <dgm:pt modelId="{B2FBEEBF-C593-DD43-B586-487996F90C05}" type="pres">
      <dgm:prSet presAssocID="{A6D88A92-A28A-3249-A8F3-E1656B643A52}" presName="descendantText" presStyleLbl="alignAcc1" presStyleIdx="5" presStyleCnt="6" custScaleX="93500">
        <dgm:presLayoutVars>
          <dgm:bulletEnabled val="1"/>
        </dgm:presLayoutVars>
      </dgm:prSet>
      <dgm:spPr/>
    </dgm:pt>
  </dgm:ptLst>
  <dgm:cxnLst>
    <dgm:cxn modelId="{3D344A05-E2E4-4F43-8871-E1BAE7353908}" type="presOf" srcId="{A6D88A92-A28A-3249-A8F3-E1656B643A52}" destId="{B497CD3A-6929-F345-80DC-B0B02138B0AA}" srcOrd="0" destOrd="0" presId="urn:microsoft.com/office/officeart/2005/8/layout/chevron2"/>
    <dgm:cxn modelId="{D8AD4007-2A28-490A-89CF-F517207B7543}" type="presOf" srcId="{B32CB771-B2D9-8B42-8DA0-3BE316D59529}" destId="{082A094D-C037-5645-B35E-6D496AB84E82}" srcOrd="0" destOrd="0" presId="urn:microsoft.com/office/officeart/2005/8/layout/chevron2"/>
    <dgm:cxn modelId="{4AA23908-7644-E647-A2C3-6B4CF453F68F}" srcId="{B32CB771-B2D9-8B42-8DA0-3BE316D59529}" destId="{EA5156E5-AF80-1745-BD19-5BC9E00BBB83}" srcOrd="0" destOrd="0" parTransId="{3245BD8E-C3C8-E24A-B0D9-CAB0C44565C1}" sibTransId="{43442EE9-C383-A44D-8EF1-A82B0F219B1E}"/>
    <dgm:cxn modelId="{ED59C20A-A253-4E59-B901-C752262F2DF6}" type="presOf" srcId="{5820DD45-724E-1845-B87A-17A99F476B8C}" destId="{EEFA4CC2-1C87-C74C-9343-0E64EE248D40}" srcOrd="0" destOrd="0" presId="urn:microsoft.com/office/officeart/2005/8/layout/chevron2"/>
    <dgm:cxn modelId="{CF519811-4D57-C14C-8E8B-4501A05DDF28}" srcId="{98087049-2281-F747-98E8-FCE05013812E}" destId="{B32CB771-B2D9-8B42-8DA0-3BE316D59529}" srcOrd="2" destOrd="0" parTransId="{67F74173-83B0-0C46-920F-0835CDCACE41}" sibTransId="{852AC03C-7E6A-564F-9225-7D1BB2BEB28A}"/>
    <dgm:cxn modelId="{265D8920-D7BC-AB49-9316-0B054E4BC15D}" srcId="{7A4C44D8-6A73-6A46-AEAC-DED69008808A}" destId="{6088AAEB-E8B7-BD44-8201-73BC665718D4}" srcOrd="0" destOrd="0" parTransId="{E66EACDB-2581-C844-B19F-A51A5555B0F3}" sibTransId="{414699DC-76E5-5545-836E-855FF080B705}"/>
    <dgm:cxn modelId="{E5DE9145-78BD-4759-9718-AB268D5F9F24}" type="presOf" srcId="{78C4519B-92D6-0144-9F0A-0208C8A78084}" destId="{646998FF-752E-3340-B21A-24F67CDAFB2A}" srcOrd="0" destOrd="0" presId="urn:microsoft.com/office/officeart/2005/8/layout/chevron2"/>
    <dgm:cxn modelId="{A9D81F4A-0E01-C549-84D0-7AD67C7A1741}" srcId="{98087049-2281-F747-98E8-FCE05013812E}" destId="{A6D88A92-A28A-3249-A8F3-E1656B643A52}" srcOrd="5" destOrd="0" parTransId="{EFC0974D-C738-6148-A008-E8547FFFA877}" sibTransId="{9C9E2E4E-6F19-E14E-A5C4-CCC535340969}"/>
    <dgm:cxn modelId="{6E48D56A-C527-489A-9E6B-DE970EC78438}" type="presOf" srcId="{8148964D-96C1-A34D-873E-5D42A286EC4F}" destId="{C83989AF-3E48-F347-9500-4CA7616CAB0C}" srcOrd="0" destOrd="0" presId="urn:microsoft.com/office/officeart/2005/8/layout/chevron2"/>
    <dgm:cxn modelId="{0233096F-36C8-45E6-A02F-7F776E9DAB7C}" type="presOf" srcId="{EA5156E5-AF80-1745-BD19-5BC9E00BBB83}" destId="{4688091B-2ACC-3F40-8653-FAEF10C03018}" srcOrd="0" destOrd="0" presId="urn:microsoft.com/office/officeart/2005/8/layout/chevron2"/>
    <dgm:cxn modelId="{23D5917F-D0F7-45D7-8144-D50D7B007AF5}" type="presOf" srcId="{7A4C44D8-6A73-6A46-AEAC-DED69008808A}" destId="{9B38C4C9-C9AB-1846-8A8F-C35C723F8D81}" srcOrd="0" destOrd="0" presId="urn:microsoft.com/office/officeart/2005/8/layout/chevron2"/>
    <dgm:cxn modelId="{0D932B98-59FD-406A-9005-AE230CCB6855}" type="presOf" srcId="{DB28195D-16EE-6F4E-A0F3-75C1FDB45CDD}" destId="{814C309F-2FE2-6E4A-8489-2DB72A627CDF}" srcOrd="0" destOrd="0" presId="urn:microsoft.com/office/officeart/2005/8/layout/chevron2"/>
    <dgm:cxn modelId="{435DAA9C-2BEE-DA4B-B70F-BEBF9BF3DD04}" srcId="{A6D88A92-A28A-3249-A8F3-E1656B643A52}" destId="{8AB01E87-5ECA-7645-B55D-AC5FF1232433}" srcOrd="0" destOrd="0" parTransId="{52FA2593-7FCF-7448-94F9-DDAA81734B14}" sibTransId="{3EF13B56-6551-E84C-AF03-2B5F3ADFAD60}"/>
    <dgm:cxn modelId="{538F91A4-EB09-B54C-BD95-309C613A442B}" srcId="{98087049-2281-F747-98E8-FCE05013812E}" destId="{5820DD45-724E-1845-B87A-17A99F476B8C}" srcOrd="0" destOrd="0" parTransId="{819464F4-405A-7645-9959-A48232CDD513}" sibTransId="{BB8327CF-AB47-4642-B83F-88A0B93F6334}"/>
    <dgm:cxn modelId="{2D8D3DA7-FBE5-44FB-9013-9B974F20F9E3}" type="presOf" srcId="{8AB01E87-5ECA-7645-B55D-AC5FF1232433}" destId="{B2FBEEBF-C593-DD43-B586-487996F90C05}" srcOrd="0" destOrd="0" presId="urn:microsoft.com/office/officeart/2005/8/layout/chevron2"/>
    <dgm:cxn modelId="{7CD34BA7-48FA-4CF6-8C48-4654F12EC644}" type="presOf" srcId="{98087049-2281-F747-98E8-FCE05013812E}" destId="{A6C9459C-A4C6-B54C-B529-CBCF17CB9CE8}" srcOrd="0" destOrd="0" presId="urn:microsoft.com/office/officeart/2005/8/layout/chevron2"/>
    <dgm:cxn modelId="{0F0571B0-562A-FC46-BED1-D87DD55FFF3F}" srcId="{98087049-2281-F747-98E8-FCE05013812E}" destId="{DB28195D-16EE-6F4E-A0F3-75C1FDB45CDD}" srcOrd="1" destOrd="0" parTransId="{863776CA-1C5D-CD49-BADD-CA087589B695}" sibTransId="{46786A3A-0698-C443-B971-EA72793D7927}"/>
    <dgm:cxn modelId="{369D08DC-65FE-4D51-BD5E-4E7F9EA311EF}" type="presOf" srcId="{EE5793BD-7264-5A42-A14D-1900F9DEC769}" destId="{6C8C74DD-8594-AB41-8384-CA35E986B838}" srcOrd="0" destOrd="0" presId="urn:microsoft.com/office/officeart/2005/8/layout/chevron2"/>
    <dgm:cxn modelId="{BE0A52DC-7325-7F49-A231-0F327C9EFAC3}" srcId="{98087049-2281-F747-98E8-FCE05013812E}" destId="{7A4C44D8-6A73-6A46-AEAC-DED69008808A}" srcOrd="4" destOrd="0" parTransId="{A14767E6-7955-5A4D-A27B-135C214AC24B}" sibTransId="{BD4C570D-158C-7745-8393-07D94BC9A482}"/>
    <dgm:cxn modelId="{EB556AE6-25A4-4FCC-880B-F7F72833D482}" type="presOf" srcId="{6088AAEB-E8B7-BD44-8201-73BC665718D4}" destId="{40EA405D-309B-5946-A3E4-CE0F5BD08635}" srcOrd="0" destOrd="0" presId="urn:microsoft.com/office/officeart/2005/8/layout/chevron2"/>
    <dgm:cxn modelId="{C4DC88E6-D26E-0941-9C6F-194E939B39A1}" srcId="{DB28195D-16EE-6F4E-A0F3-75C1FDB45CDD}" destId="{F110CC2C-E27D-D24D-A6EF-341DF103EDC9}" srcOrd="0" destOrd="0" parTransId="{42019A76-E280-6A41-99FA-2344174D387B}" sibTransId="{110241C1-C6D4-DD49-9C23-D09771F33319}"/>
    <dgm:cxn modelId="{F98217F3-205B-1A4D-B50D-C9320F621A0C}" srcId="{78C4519B-92D6-0144-9F0A-0208C8A78084}" destId="{8148964D-96C1-A34D-873E-5D42A286EC4F}" srcOrd="0" destOrd="0" parTransId="{576DF872-63AD-7440-88D3-9B3C1F28DA7A}" sibTransId="{3BF505C6-5996-7C4F-B13A-365697CD3EA3}"/>
    <dgm:cxn modelId="{C7D7BCF3-244B-F449-883B-809D31223CEC}" srcId="{5820DD45-724E-1845-B87A-17A99F476B8C}" destId="{EE5793BD-7264-5A42-A14D-1900F9DEC769}" srcOrd="0" destOrd="0" parTransId="{4A60878E-42F1-9446-A606-4A6BD03AD76F}" sibTransId="{8331BBF7-FE38-6544-BF98-85F2BCC20E55}"/>
    <dgm:cxn modelId="{62A10AFA-7062-A145-8FE8-9252DBB1675D}" srcId="{98087049-2281-F747-98E8-FCE05013812E}" destId="{78C4519B-92D6-0144-9F0A-0208C8A78084}" srcOrd="3" destOrd="0" parTransId="{DDC5CB8F-9A57-724E-826B-F9FD8EF631C7}" sibTransId="{C91278B7-1F3D-BA4B-A89B-0A904596CB23}"/>
    <dgm:cxn modelId="{10C4EAFE-9267-4D86-9CE7-ED4A9B4B9ED5}" type="presOf" srcId="{F110CC2C-E27D-D24D-A6EF-341DF103EDC9}" destId="{1758AD24-24E3-B946-8F1A-D8C9694889DB}" srcOrd="0" destOrd="0" presId="urn:microsoft.com/office/officeart/2005/8/layout/chevron2"/>
    <dgm:cxn modelId="{4E1758F4-DB43-4D44-B3C0-F08425E80C0D}" type="presParOf" srcId="{A6C9459C-A4C6-B54C-B529-CBCF17CB9CE8}" destId="{7452179D-5C1A-6343-B5FF-7559622F8787}" srcOrd="0" destOrd="0" presId="urn:microsoft.com/office/officeart/2005/8/layout/chevron2"/>
    <dgm:cxn modelId="{F9EA33F1-07E9-45DE-9740-47AB69114592}" type="presParOf" srcId="{7452179D-5C1A-6343-B5FF-7559622F8787}" destId="{EEFA4CC2-1C87-C74C-9343-0E64EE248D40}" srcOrd="0" destOrd="0" presId="urn:microsoft.com/office/officeart/2005/8/layout/chevron2"/>
    <dgm:cxn modelId="{F5738896-852D-47EA-BBED-688580B0C060}" type="presParOf" srcId="{7452179D-5C1A-6343-B5FF-7559622F8787}" destId="{6C8C74DD-8594-AB41-8384-CA35E986B838}" srcOrd="1" destOrd="0" presId="urn:microsoft.com/office/officeart/2005/8/layout/chevron2"/>
    <dgm:cxn modelId="{836B7FE2-7FBB-4F64-904B-048BAFC0C7B0}" type="presParOf" srcId="{A6C9459C-A4C6-B54C-B529-CBCF17CB9CE8}" destId="{27623AA3-9681-3549-836B-811E286A6776}" srcOrd="1" destOrd="0" presId="urn:microsoft.com/office/officeart/2005/8/layout/chevron2"/>
    <dgm:cxn modelId="{2DD27850-4D5A-4554-8BFD-23840940AB0D}" type="presParOf" srcId="{A6C9459C-A4C6-B54C-B529-CBCF17CB9CE8}" destId="{C7EBA6F2-DF55-3E42-A4EF-6E8CE239D364}" srcOrd="2" destOrd="0" presId="urn:microsoft.com/office/officeart/2005/8/layout/chevron2"/>
    <dgm:cxn modelId="{CD85569E-72EF-43B0-A347-877830C68B03}" type="presParOf" srcId="{C7EBA6F2-DF55-3E42-A4EF-6E8CE239D364}" destId="{814C309F-2FE2-6E4A-8489-2DB72A627CDF}" srcOrd="0" destOrd="0" presId="urn:microsoft.com/office/officeart/2005/8/layout/chevron2"/>
    <dgm:cxn modelId="{4A26A15A-3133-4D3E-B863-3D831448D93A}" type="presParOf" srcId="{C7EBA6F2-DF55-3E42-A4EF-6E8CE239D364}" destId="{1758AD24-24E3-B946-8F1A-D8C9694889DB}" srcOrd="1" destOrd="0" presId="urn:microsoft.com/office/officeart/2005/8/layout/chevron2"/>
    <dgm:cxn modelId="{03B9BF36-013A-43A8-B86A-5E3D2FBC2DD6}" type="presParOf" srcId="{A6C9459C-A4C6-B54C-B529-CBCF17CB9CE8}" destId="{A9C75037-89AB-EF4A-B91F-522C5537D852}" srcOrd="3" destOrd="0" presId="urn:microsoft.com/office/officeart/2005/8/layout/chevron2"/>
    <dgm:cxn modelId="{DFD0BF92-CD77-4B5C-8F83-623747B025C9}" type="presParOf" srcId="{A6C9459C-A4C6-B54C-B529-CBCF17CB9CE8}" destId="{FDB4BBA0-AB7C-F94D-B15E-421B574FA937}" srcOrd="4" destOrd="0" presId="urn:microsoft.com/office/officeart/2005/8/layout/chevron2"/>
    <dgm:cxn modelId="{7985328F-BCB1-448B-A08D-D55F5811D6F2}" type="presParOf" srcId="{FDB4BBA0-AB7C-F94D-B15E-421B574FA937}" destId="{082A094D-C037-5645-B35E-6D496AB84E82}" srcOrd="0" destOrd="0" presId="urn:microsoft.com/office/officeart/2005/8/layout/chevron2"/>
    <dgm:cxn modelId="{81F3D016-0F66-4B20-91F7-DCCAA459FAAC}" type="presParOf" srcId="{FDB4BBA0-AB7C-F94D-B15E-421B574FA937}" destId="{4688091B-2ACC-3F40-8653-FAEF10C03018}" srcOrd="1" destOrd="0" presId="urn:microsoft.com/office/officeart/2005/8/layout/chevron2"/>
    <dgm:cxn modelId="{43534EA0-9238-4E6F-AE86-A4A5C43E18BE}" type="presParOf" srcId="{A6C9459C-A4C6-B54C-B529-CBCF17CB9CE8}" destId="{D47ADD76-3F6A-5B43-9EAB-C3CE434AD8CB}" srcOrd="5" destOrd="0" presId="urn:microsoft.com/office/officeart/2005/8/layout/chevron2"/>
    <dgm:cxn modelId="{66CC01CB-6674-4031-B4D3-10A37E1AFA7F}" type="presParOf" srcId="{A6C9459C-A4C6-B54C-B529-CBCF17CB9CE8}" destId="{B7E3A388-17C5-9145-896F-5EF736A314CE}" srcOrd="6" destOrd="0" presId="urn:microsoft.com/office/officeart/2005/8/layout/chevron2"/>
    <dgm:cxn modelId="{1DC2F22C-C45F-4AED-A30F-1E42C9B1932C}" type="presParOf" srcId="{B7E3A388-17C5-9145-896F-5EF736A314CE}" destId="{646998FF-752E-3340-B21A-24F67CDAFB2A}" srcOrd="0" destOrd="0" presId="urn:microsoft.com/office/officeart/2005/8/layout/chevron2"/>
    <dgm:cxn modelId="{3908CB75-5D60-441C-A311-1FAF0B48ED01}" type="presParOf" srcId="{B7E3A388-17C5-9145-896F-5EF736A314CE}" destId="{C83989AF-3E48-F347-9500-4CA7616CAB0C}" srcOrd="1" destOrd="0" presId="urn:microsoft.com/office/officeart/2005/8/layout/chevron2"/>
    <dgm:cxn modelId="{1AAA5595-E782-4A4C-AF73-30A9722A41B0}" type="presParOf" srcId="{A6C9459C-A4C6-B54C-B529-CBCF17CB9CE8}" destId="{8AB94FC4-FE66-804E-B4B3-B280B79C4693}" srcOrd="7" destOrd="0" presId="urn:microsoft.com/office/officeart/2005/8/layout/chevron2"/>
    <dgm:cxn modelId="{E42C302C-0F2C-478F-9AC0-AD93C7A9B117}" type="presParOf" srcId="{A6C9459C-A4C6-B54C-B529-CBCF17CB9CE8}" destId="{69DFB12A-9BDB-C94F-B29E-05AB7587DCD9}" srcOrd="8" destOrd="0" presId="urn:microsoft.com/office/officeart/2005/8/layout/chevron2"/>
    <dgm:cxn modelId="{8461901E-430F-4642-B6DB-1DF9AE83ED66}" type="presParOf" srcId="{69DFB12A-9BDB-C94F-B29E-05AB7587DCD9}" destId="{9B38C4C9-C9AB-1846-8A8F-C35C723F8D81}" srcOrd="0" destOrd="0" presId="urn:microsoft.com/office/officeart/2005/8/layout/chevron2"/>
    <dgm:cxn modelId="{B862DAA0-9585-4838-A435-CB2C54387DDC}" type="presParOf" srcId="{69DFB12A-9BDB-C94F-B29E-05AB7587DCD9}" destId="{40EA405D-309B-5946-A3E4-CE0F5BD08635}" srcOrd="1" destOrd="0" presId="urn:microsoft.com/office/officeart/2005/8/layout/chevron2"/>
    <dgm:cxn modelId="{A717F8E2-64FE-40C0-A87A-BE20985785C1}" type="presParOf" srcId="{A6C9459C-A4C6-B54C-B529-CBCF17CB9CE8}" destId="{E38D4F82-F726-5B40-8B36-7444DE36B8FA}" srcOrd="9" destOrd="0" presId="urn:microsoft.com/office/officeart/2005/8/layout/chevron2"/>
    <dgm:cxn modelId="{06A67AAD-CE9F-4BFF-A70D-26849F67B1C6}" type="presParOf" srcId="{A6C9459C-A4C6-B54C-B529-CBCF17CB9CE8}" destId="{88A57429-4E99-FF41-A43E-C2978A18499F}" srcOrd="10" destOrd="0" presId="urn:microsoft.com/office/officeart/2005/8/layout/chevron2"/>
    <dgm:cxn modelId="{59390405-DC99-49D5-B809-52B71FBF65C3}" type="presParOf" srcId="{88A57429-4E99-FF41-A43E-C2978A18499F}" destId="{B497CD3A-6929-F345-80DC-B0B02138B0AA}" srcOrd="0" destOrd="0" presId="urn:microsoft.com/office/officeart/2005/8/layout/chevron2"/>
    <dgm:cxn modelId="{CC07E817-978F-46FF-8459-478BB97E98E5}" type="presParOf" srcId="{88A57429-4E99-FF41-A43E-C2978A18499F}" destId="{B2FBEEBF-C593-DD43-B586-487996F90C0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A4CC2-1C87-C74C-9343-0E64EE248D40}">
      <dsp:nvSpPr>
        <dsp:cNvPr id="0" name=""/>
        <dsp:cNvSpPr/>
      </dsp:nvSpPr>
      <dsp:spPr>
        <a:xfrm rot="5400000">
          <a:off x="-35143" y="144566"/>
          <a:ext cx="940788" cy="658552"/>
        </a:xfrm>
        <a:prstGeom prst="chevron">
          <a:avLst/>
        </a:prstGeom>
        <a:solidFill>
          <a:schemeClr val="accent2">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Times New Roman" panose="02020603050405020304" pitchFamily="18" charset="0"/>
            </a:rPr>
            <a:t>1</a:t>
          </a:r>
        </a:p>
      </dsp:txBody>
      <dsp:txXfrm rot="-5400000">
        <a:off x="105975" y="332724"/>
        <a:ext cx="658552" cy="282236"/>
      </dsp:txXfrm>
    </dsp:sp>
    <dsp:sp modelId="{6C8C74DD-8594-AB41-8384-CA35E986B838}">
      <dsp:nvSpPr>
        <dsp:cNvPr id="0" name=""/>
        <dsp:cNvSpPr/>
      </dsp:nvSpPr>
      <dsp:spPr>
        <a:xfrm rot="5400000">
          <a:off x="3719540" y="-2633799"/>
          <a:ext cx="611512" cy="6054858"/>
        </a:xfrm>
        <a:prstGeom prst="round2SameRect">
          <a:avLst/>
        </a:prstGeom>
        <a:solidFill>
          <a:schemeClr val="lt1">
            <a:alpha val="90000"/>
            <a:hueOff val="0"/>
            <a:satOff val="0"/>
            <a:lumOff val="0"/>
            <a:alphaOff val="0"/>
          </a:schemeClr>
        </a:solidFill>
        <a:ln w="6350" cap="flat" cmpd="sng" algn="ctr">
          <a:solidFill>
            <a:schemeClr val="accent6">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latin typeface="+mn-lt"/>
              <a:cs typeface="Times New Roman" panose="02020603050405020304" pitchFamily="18" charset="0"/>
            </a:rPr>
            <a:t>Institutional, strategic initiatives &amp; practices prioritize effective teaching </a:t>
          </a:r>
        </a:p>
      </dsp:txBody>
      <dsp:txXfrm rot="-5400000">
        <a:off x="997867" y="117726"/>
        <a:ext cx="6025006" cy="551808"/>
      </dsp:txXfrm>
    </dsp:sp>
    <dsp:sp modelId="{814C309F-2FE2-6E4A-8489-2DB72A627CDF}">
      <dsp:nvSpPr>
        <dsp:cNvPr id="0" name=""/>
        <dsp:cNvSpPr/>
      </dsp:nvSpPr>
      <dsp:spPr>
        <a:xfrm rot="5400000">
          <a:off x="-35143" y="987756"/>
          <a:ext cx="940788" cy="658552"/>
        </a:xfrm>
        <a:prstGeom prst="chevron">
          <a:avLst/>
        </a:prstGeom>
        <a:solidFill>
          <a:schemeClr val="accent2">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Times New Roman" panose="02020603050405020304" pitchFamily="18" charset="0"/>
            </a:rPr>
            <a:t>2</a:t>
          </a:r>
        </a:p>
      </dsp:txBody>
      <dsp:txXfrm rot="-5400000">
        <a:off x="105975" y="1175914"/>
        <a:ext cx="658552" cy="282236"/>
      </dsp:txXfrm>
    </dsp:sp>
    <dsp:sp modelId="{1758AD24-24E3-B946-8F1A-D8C9694889DB}">
      <dsp:nvSpPr>
        <dsp:cNvPr id="0" name=""/>
        <dsp:cNvSpPr/>
      </dsp:nvSpPr>
      <dsp:spPr>
        <a:xfrm rot="5400000">
          <a:off x="3719540" y="-1868283"/>
          <a:ext cx="611512" cy="6097639"/>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latin typeface="+mn-lt"/>
              <a:cs typeface="Times New Roman" panose="02020603050405020304" pitchFamily="18" charset="0"/>
            </a:rPr>
            <a:t>Assessment of teaching is constructive &amp; flexible </a:t>
          </a:r>
        </a:p>
      </dsp:txBody>
      <dsp:txXfrm rot="-5400000">
        <a:off x="976477" y="904632"/>
        <a:ext cx="6067787" cy="551808"/>
      </dsp:txXfrm>
    </dsp:sp>
    <dsp:sp modelId="{082A094D-C037-5645-B35E-6D496AB84E82}">
      <dsp:nvSpPr>
        <dsp:cNvPr id="0" name=""/>
        <dsp:cNvSpPr/>
      </dsp:nvSpPr>
      <dsp:spPr>
        <a:xfrm rot="5400000">
          <a:off x="-35143" y="1830947"/>
          <a:ext cx="940788" cy="658552"/>
        </a:xfrm>
        <a:prstGeom prst="chevron">
          <a:avLst/>
        </a:prstGeom>
        <a:solidFill>
          <a:schemeClr val="accent2">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Times New Roman" panose="02020603050405020304" pitchFamily="18" charset="0"/>
            </a:rPr>
            <a:t>3</a:t>
          </a:r>
        </a:p>
      </dsp:txBody>
      <dsp:txXfrm rot="-5400000">
        <a:off x="105975" y="2019105"/>
        <a:ext cx="658552" cy="282236"/>
      </dsp:txXfrm>
    </dsp:sp>
    <dsp:sp modelId="{4688091B-2ACC-3F40-8653-FAEF10C03018}">
      <dsp:nvSpPr>
        <dsp:cNvPr id="0" name=""/>
        <dsp:cNvSpPr/>
      </dsp:nvSpPr>
      <dsp:spPr>
        <a:xfrm rot="5400000">
          <a:off x="3719540" y="-1053234"/>
          <a:ext cx="611512" cy="6097639"/>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latin typeface="+mn-lt"/>
              <a:cs typeface="Times New Roman" panose="02020603050405020304" pitchFamily="18" charset="0"/>
            </a:rPr>
            <a:t>Implementing effective teaching </a:t>
          </a:r>
        </a:p>
      </dsp:txBody>
      <dsp:txXfrm rot="-5400000">
        <a:off x="976477" y="1719681"/>
        <a:ext cx="6067787" cy="551808"/>
      </dsp:txXfrm>
    </dsp:sp>
    <dsp:sp modelId="{646998FF-752E-3340-B21A-24F67CDAFB2A}">
      <dsp:nvSpPr>
        <dsp:cNvPr id="0" name=""/>
        <dsp:cNvSpPr/>
      </dsp:nvSpPr>
      <dsp:spPr>
        <a:xfrm rot="5400000">
          <a:off x="-35143" y="2674137"/>
          <a:ext cx="940788" cy="658552"/>
        </a:xfrm>
        <a:prstGeom prst="chevron">
          <a:avLst/>
        </a:prstGeom>
        <a:solidFill>
          <a:schemeClr val="accent2">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Times New Roman" panose="02020603050405020304" pitchFamily="18" charset="0"/>
            </a:rPr>
            <a:t>4</a:t>
          </a:r>
        </a:p>
      </dsp:txBody>
      <dsp:txXfrm rot="-5400000">
        <a:off x="105975" y="2862295"/>
        <a:ext cx="658552" cy="282236"/>
      </dsp:txXfrm>
    </dsp:sp>
    <dsp:sp modelId="{C83989AF-3E48-F347-9500-4CA7616CAB0C}">
      <dsp:nvSpPr>
        <dsp:cNvPr id="0" name=""/>
        <dsp:cNvSpPr/>
      </dsp:nvSpPr>
      <dsp:spPr>
        <a:xfrm rot="5400000">
          <a:off x="3719540" y="-210044"/>
          <a:ext cx="611512" cy="6097639"/>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latin typeface="+mn-lt"/>
              <a:cs typeface="Times New Roman" panose="02020603050405020304" pitchFamily="18" charset="0"/>
            </a:rPr>
            <a:t>Infrastructure exists to support teaching </a:t>
          </a:r>
        </a:p>
      </dsp:txBody>
      <dsp:txXfrm rot="-5400000">
        <a:off x="976477" y="2562871"/>
        <a:ext cx="6067787" cy="551808"/>
      </dsp:txXfrm>
    </dsp:sp>
    <dsp:sp modelId="{9B38C4C9-C9AB-1846-8A8F-C35C723F8D81}">
      <dsp:nvSpPr>
        <dsp:cNvPr id="0" name=""/>
        <dsp:cNvSpPr/>
      </dsp:nvSpPr>
      <dsp:spPr>
        <a:xfrm rot="5400000">
          <a:off x="-35143" y="3517328"/>
          <a:ext cx="940788" cy="658552"/>
        </a:xfrm>
        <a:prstGeom prst="chevron">
          <a:avLst/>
        </a:prstGeom>
        <a:solidFill>
          <a:schemeClr val="accent2">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Times New Roman" panose="02020603050405020304" pitchFamily="18" charset="0"/>
            </a:rPr>
            <a:t>5</a:t>
          </a:r>
        </a:p>
      </dsp:txBody>
      <dsp:txXfrm rot="-5400000">
        <a:off x="105975" y="3705486"/>
        <a:ext cx="658552" cy="282236"/>
      </dsp:txXfrm>
    </dsp:sp>
    <dsp:sp modelId="{40EA405D-309B-5946-A3E4-CE0F5BD08635}">
      <dsp:nvSpPr>
        <dsp:cNvPr id="0" name=""/>
        <dsp:cNvSpPr/>
      </dsp:nvSpPr>
      <dsp:spPr>
        <a:xfrm rot="5400000">
          <a:off x="3719540" y="633146"/>
          <a:ext cx="611512" cy="6097639"/>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latin typeface="+mn-lt"/>
              <a:cs typeface="Times New Roman" panose="02020603050405020304" pitchFamily="18" charset="0"/>
            </a:rPr>
            <a:t>Broad engagement around teaching </a:t>
          </a:r>
        </a:p>
      </dsp:txBody>
      <dsp:txXfrm rot="-5400000">
        <a:off x="976477" y="3406061"/>
        <a:ext cx="6067787" cy="551808"/>
      </dsp:txXfrm>
    </dsp:sp>
    <dsp:sp modelId="{B497CD3A-6929-F345-80DC-B0B02138B0AA}">
      <dsp:nvSpPr>
        <dsp:cNvPr id="0" name=""/>
        <dsp:cNvSpPr/>
      </dsp:nvSpPr>
      <dsp:spPr>
        <a:xfrm rot="5400000">
          <a:off x="-35143" y="4332388"/>
          <a:ext cx="940788" cy="658552"/>
        </a:xfrm>
        <a:prstGeom prst="chevron">
          <a:avLst/>
        </a:prstGeom>
        <a:solidFill>
          <a:schemeClr val="accent2">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Times New Roman" panose="02020603050405020304" pitchFamily="18" charset="0"/>
            </a:rPr>
            <a:t>6</a:t>
          </a:r>
        </a:p>
      </dsp:txBody>
      <dsp:txXfrm rot="-5400000">
        <a:off x="105975" y="4520546"/>
        <a:ext cx="658552" cy="282236"/>
      </dsp:txXfrm>
    </dsp:sp>
    <dsp:sp modelId="{B2FBEEBF-C593-DD43-B586-487996F90C05}">
      <dsp:nvSpPr>
        <dsp:cNvPr id="0" name=""/>
        <dsp:cNvSpPr/>
      </dsp:nvSpPr>
      <dsp:spPr>
        <a:xfrm rot="5400000">
          <a:off x="3719540" y="1476336"/>
          <a:ext cx="611512" cy="6097639"/>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latin typeface="+mn-lt"/>
              <a:cs typeface="Times New Roman" panose="02020603050405020304" pitchFamily="18" charset="0"/>
            </a:rPr>
            <a:t>Effective teaching is recognized &amp; rewarded</a:t>
          </a:r>
        </a:p>
      </dsp:txBody>
      <dsp:txXfrm rot="-5400000">
        <a:off x="976477" y="4249251"/>
        <a:ext cx="6067787" cy="5518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FB95E53-F8D1-0B48-9BC6-961CCFAD5061}" type="datetimeFigureOut">
              <a:rPr lang="en-US" smtClean="0"/>
              <a:t>6/1/2017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4B98143-A068-F142-BD55-1DF750ABF080}" type="slidenum">
              <a:rPr lang="en-US" smtClean="0"/>
              <a:t>‹#›</a:t>
            </a:fld>
            <a:endParaRPr lang="en-US"/>
          </a:p>
        </p:txBody>
      </p:sp>
    </p:spTree>
    <p:extLst>
      <p:ext uri="{BB962C8B-B14F-4D97-AF65-F5344CB8AC3E}">
        <p14:creationId xmlns:p14="http://schemas.microsoft.com/office/powerpoint/2010/main" val="39381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793D83B-43C0-46FD-AE44-822660DC1778}" type="datetimeFigureOut">
              <a:rPr lang="en-CA" smtClean="0"/>
              <a:t>2017-06-01</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1E0820-86E1-4DF8-AEC4-CD644C16D7F0}" type="slidenum">
              <a:rPr lang="en-CA" smtClean="0"/>
              <a:t>‹#›</a:t>
            </a:fld>
            <a:endParaRPr lang="en-CA"/>
          </a:p>
        </p:txBody>
      </p:sp>
    </p:spTree>
    <p:extLst>
      <p:ext uri="{BB962C8B-B14F-4D97-AF65-F5344CB8AC3E}">
        <p14:creationId xmlns:p14="http://schemas.microsoft.com/office/powerpoint/2010/main" val="49314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Tree>
    <p:extLst>
      <p:ext uri="{BB962C8B-B14F-4D97-AF65-F5344CB8AC3E}">
        <p14:creationId xmlns:p14="http://schemas.microsoft.com/office/powerpoint/2010/main" val="79193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KM</a:t>
            </a:r>
          </a:p>
          <a:p>
            <a:r>
              <a:rPr lang="en-US" dirty="0"/>
              <a:t>3 versions of the survey have been</a:t>
            </a:r>
            <a:r>
              <a:rPr lang="en-US" baseline="0" dirty="0"/>
              <a:t> created. The instructor and student surveys have been tested at 4 universities in addition to UW, and the staff version is the newest, with having only been tested at 1 other institution.</a:t>
            </a:r>
          </a:p>
          <a:p>
            <a:endParaRPr lang="en-US" baseline="0" dirty="0"/>
          </a:p>
          <a:p>
            <a:r>
              <a:rPr lang="en-US" baseline="0" dirty="0"/>
              <a:t>The current focus of the study is validating the measures. </a:t>
            </a:r>
            <a:endParaRPr lang="en-US" dirty="0"/>
          </a:p>
        </p:txBody>
      </p:sp>
      <p:sp>
        <p:nvSpPr>
          <p:cNvPr id="4" name="Slide Number Placeholder 3"/>
          <p:cNvSpPr>
            <a:spLocks noGrp="1"/>
          </p:cNvSpPr>
          <p:nvPr>
            <p:ph type="sldNum" sz="quarter" idx="10"/>
          </p:nvPr>
        </p:nvSpPr>
        <p:spPr/>
        <p:txBody>
          <a:bodyPr/>
          <a:lstStyle/>
          <a:p>
            <a:fld id="{013FAA1B-876E-3741-AB77-35632FB983EE}" type="slidenum">
              <a:rPr lang="en-US" smtClean="0"/>
              <a:t>9</a:t>
            </a:fld>
            <a:endParaRPr lang="en-US" dirty="0"/>
          </a:p>
        </p:txBody>
      </p:sp>
    </p:spTree>
    <p:extLst>
      <p:ext uri="{BB962C8B-B14F-4D97-AF65-F5344CB8AC3E}">
        <p14:creationId xmlns:p14="http://schemas.microsoft.com/office/powerpoint/2010/main" val="219175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KM</a:t>
            </a:r>
          </a:p>
          <a:p>
            <a:r>
              <a:rPr lang="en-US" dirty="0"/>
              <a:t>3 versions of the survey have been</a:t>
            </a:r>
            <a:r>
              <a:rPr lang="en-US" baseline="0" dirty="0"/>
              <a:t> created. The instructor and student surveys have been tested at 4 universities in addition to UW, and the staff version is the newest, with having only been tested at 1 other institution.</a:t>
            </a:r>
          </a:p>
          <a:p>
            <a:endParaRPr lang="en-US" baseline="0" dirty="0"/>
          </a:p>
          <a:p>
            <a:r>
              <a:rPr lang="en-US" baseline="0" dirty="0"/>
              <a:t>The current focus of the study is validating the measures. </a:t>
            </a:r>
            <a:endParaRPr lang="en-US" dirty="0"/>
          </a:p>
        </p:txBody>
      </p:sp>
      <p:sp>
        <p:nvSpPr>
          <p:cNvPr id="4" name="Slide Number Placeholder 3"/>
          <p:cNvSpPr>
            <a:spLocks noGrp="1"/>
          </p:cNvSpPr>
          <p:nvPr>
            <p:ph type="sldNum" sz="quarter" idx="10"/>
          </p:nvPr>
        </p:nvSpPr>
        <p:spPr/>
        <p:txBody>
          <a:bodyPr/>
          <a:lstStyle/>
          <a:p>
            <a:fld id="{013FAA1B-876E-3741-AB77-35632FB983EE}" type="slidenum">
              <a:rPr lang="en-US" smtClean="0"/>
              <a:t>10</a:t>
            </a:fld>
            <a:endParaRPr lang="en-US" dirty="0"/>
          </a:p>
        </p:txBody>
      </p:sp>
    </p:spTree>
    <p:extLst>
      <p:ext uri="{BB962C8B-B14F-4D97-AF65-F5344CB8AC3E}">
        <p14:creationId xmlns:p14="http://schemas.microsoft.com/office/powerpoint/2010/main" val="168302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KM</a:t>
            </a:r>
          </a:p>
          <a:p>
            <a:r>
              <a:rPr lang="en-US" dirty="0"/>
              <a:t>For each</a:t>
            </a:r>
            <a:r>
              <a:rPr lang="en-US" baseline="0" dirty="0"/>
              <a:t> item, respondents answer 2 scales: the degree to which they agree with the statement and the importance of the statement. Respondents could also answer “I don’t know”, but these responses were not used in the substantive calculations.</a:t>
            </a:r>
          </a:p>
          <a:p>
            <a:endParaRPr lang="en-US" baseline="0" dirty="0"/>
          </a:p>
          <a:p>
            <a:r>
              <a:rPr lang="en-US" baseline="0" dirty="0"/>
              <a:t>This gives us a sense of how respondents view what is currently happening on campus as well as how they value the characteristic. Essentially, how the campus is doing and what respondents feel is the “ideal”.</a:t>
            </a:r>
          </a:p>
        </p:txBody>
      </p:sp>
      <p:sp>
        <p:nvSpPr>
          <p:cNvPr id="4" name="Slide Number Placeholder 3"/>
          <p:cNvSpPr>
            <a:spLocks noGrp="1"/>
          </p:cNvSpPr>
          <p:nvPr>
            <p:ph type="sldNum" sz="quarter" idx="10"/>
          </p:nvPr>
        </p:nvSpPr>
        <p:spPr/>
        <p:txBody>
          <a:bodyPr/>
          <a:lstStyle/>
          <a:p>
            <a:fld id="{013FAA1B-876E-3741-AB77-35632FB983EE}" type="slidenum">
              <a:rPr lang="en-US" smtClean="0"/>
              <a:t>11</a:t>
            </a:fld>
            <a:endParaRPr lang="en-US" dirty="0"/>
          </a:p>
        </p:txBody>
      </p:sp>
    </p:spTree>
    <p:extLst>
      <p:ext uri="{BB962C8B-B14F-4D97-AF65-F5344CB8AC3E}">
        <p14:creationId xmlns:p14="http://schemas.microsoft.com/office/powerpoint/2010/main" val="299188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KM</a:t>
            </a:r>
          </a:p>
          <a:p>
            <a:r>
              <a:rPr lang="en-US" dirty="0"/>
              <a:t>There are 6 levers within the surveys</a:t>
            </a:r>
            <a:r>
              <a:rPr lang="en-US" baseline="0" dirty="0"/>
              <a:t>; each made up of several items. The themes represented by the items are included in your handout. Items differ between the 3 participant groups.</a:t>
            </a:r>
          </a:p>
          <a:p>
            <a:endParaRPr lang="en-US" baseline="0" dirty="0"/>
          </a:p>
          <a:p>
            <a:r>
              <a:rPr lang="en-US" baseline="0" dirty="0"/>
              <a:t>We then calculate a mean of the scores for all items within each lever for both scales (agreement &amp; importance).</a:t>
            </a:r>
            <a:endParaRPr lang="en-US" dirty="0"/>
          </a:p>
          <a:p>
            <a:endParaRPr lang="en-US" dirty="0"/>
          </a:p>
        </p:txBody>
      </p:sp>
      <p:sp>
        <p:nvSpPr>
          <p:cNvPr id="4" name="Slide Number Placeholder 3"/>
          <p:cNvSpPr>
            <a:spLocks noGrp="1"/>
          </p:cNvSpPr>
          <p:nvPr>
            <p:ph type="sldNum" sz="quarter" idx="10"/>
          </p:nvPr>
        </p:nvSpPr>
        <p:spPr/>
        <p:txBody>
          <a:bodyPr/>
          <a:lstStyle/>
          <a:p>
            <a:fld id="{013FAA1B-876E-3741-AB77-35632FB983EE}" type="slidenum">
              <a:rPr lang="en-US" smtClean="0"/>
              <a:t>13</a:t>
            </a:fld>
            <a:endParaRPr lang="en-US" dirty="0"/>
          </a:p>
        </p:txBody>
      </p:sp>
    </p:spTree>
    <p:extLst>
      <p:ext uri="{BB962C8B-B14F-4D97-AF65-F5344CB8AC3E}">
        <p14:creationId xmlns:p14="http://schemas.microsoft.com/office/powerpoint/2010/main" val="320369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13FAA1B-876E-3741-AB77-35632FB983EE}" type="slidenum">
              <a:rPr lang="en-US" smtClean="0"/>
              <a:t>14</a:t>
            </a:fld>
            <a:endParaRPr lang="en-US" dirty="0"/>
          </a:p>
        </p:txBody>
      </p:sp>
    </p:spTree>
    <p:extLst>
      <p:ext uri="{BB962C8B-B14F-4D97-AF65-F5344CB8AC3E}">
        <p14:creationId xmlns:p14="http://schemas.microsoft.com/office/powerpoint/2010/main" val="260562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13FAA1B-876E-3741-AB77-35632FB983EE}" type="slidenum">
              <a:rPr lang="en-US" smtClean="0"/>
              <a:t>15</a:t>
            </a:fld>
            <a:endParaRPr lang="en-US" dirty="0"/>
          </a:p>
        </p:txBody>
      </p:sp>
    </p:spTree>
    <p:extLst>
      <p:ext uri="{BB962C8B-B14F-4D97-AF65-F5344CB8AC3E}">
        <p14:creationId xmlns:p14="http://schemas.microsoft.com/office/powerpoint/2010/main" val="86200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3AEFDE-0C85-404E-946E-2AB0F000AB63}" type="datetimeFigureOut">
              <a:rPr lang="en-CA" smtClean="0"/>
              <a:t>2017-06-01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10735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3AEFDE-0C85-404E-946E-2AB0F000AB63}" type="datetimeFigureOut">
              <a:rPr lang="en-CA" smtClean="0"/>
              <a:t>2017-06-01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192480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3AEFDE-0C85-404E-946E-2AB0F000AB63}" type="datetimeFigureOut">
              <a:rPr lang="en-CA" smtClean="0"/>
              <a:t>2017-06-01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8995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lang="en-CA" dirty="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DC568D-D363-487F-B6E5-B493947DA779}" type="slidenum">
              <a:rPr lang="en-CA" smtClean="0"/>
              <a:t>‹#›</a:t>
            </a:fld>
            <a:endParaRPr lang="en-CA" dirty="0"/>
          </a:p>
        </p:txBody>
      </p:sp>
      <p:sp>
        <p:nvSpPr>
          <p:cNvPr id="10" name="Title 1"/>
          <p:cNvSpPr txBox="1">
            <a:spLocks/>
          </p:cNvSpPr>
          <p:nvPr userDrawn="1"/>
        </p:nvSpPr>
        <p:spPr>
          <a:xfrm>
            <a:off x="2249" y="1547446"/>
            <a:ext cx="12192000" cy="149299"/>
          </a:xfrm>
          <a:prstGeom prst="rect">
            <a:avLst/>
          </a:prstGeom>
          <a:gradFill flip="none" rotWithShape="1">
            <a:gsLst>
              <a:gs pos="30000">
                <a:schemeClr val="accent6">
                  <a:lumMod val="50000"/>
                </a:schemeClr>
              </a:gs>
              <a:gs pos="74000">
                <a:schemeClr val="accent6">
                  <a:lumMod val="75000"/>
                </a:schemeClr>
              </a:gs>
              <a:gs pos="83000">
                <a:schemeClr val="accent6">
                  <a:lumMod val="60000"/>
                  <a:lumOff val="40000"/>
                </a:schemeClr>
              </a:gs>
              <a:gs pos="100000">
                <a:schemeClr val="accent6">
                  <a:lumMod val="40000"/>
                  <a:lumOff val="60000"/>
                </a:schemeClr>
              </a:gs>
            </a:gsLst>
            <a:lin ang="162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CA" sz="4400" kern="1200" dirty="0">
                <a:solidFill>
                  <a:schemeClr val="bg1"/>
                </a:solidFill>
                <a:latin typeface="+mj-lt"/>
                <a:ea typeface="+mj-ea"/>
                <a:cs typeface="+mj-cs"/>
              </a:defRPr>
            </a:lvl1pPr>
          </a:lstStyle>
          <a:p>
            <a:endParaRPr lang="en-CA" dirty="0"/>
          </a:p>
        </p:txBody>
      </p:sp>
      <p:sp>
        <p:nvSpPr>
          <p:cNvPr id="12" name="Title 1"/>
          <p:cNvSpPr txBox="1">
            <a:spLocks/>
          </p:cNvSpPr>
          <p:nvPr userDrawn="1"/>
        </p:nvSpPr>
        <p:spPr>
          <a:xfrm>
            <a:off x="0" y="6725993"/>
            <a:ext cx="12192000" cy="149299"/>
          </a:xfrm>
          <a:prstGeom prst="rect">
            <a:avLst/>
          </a:prstGeom>
          <a:gradFill flip="none" rotWithShape="1">
            <a:gsLst>
              <a:gs pos="30000">
                <a:schemeClr val="accent6">
                  <a:lumMod val="50000"/>
                </a:schemeClr>
              </a:gs>
              <a:gs pos="74000">
                <a:schemeClr val="accent6">
                  <a:lumMod val="75000"/>
                </a:schemeClr>
              </a:gs>
              <a:gs pos="83000">
                <a:schemeClr val="accent6">
                  <a:lumMod val="60000"/>
                  <a:lumOff val="40000"/>
                </a:schemeClr>
              </a:gs>
              <a:gs pos="100000">
                <a:schemeClr val="accent6">
                  <a:lumMod val="40000"/>
                  <a:lumOff val="60000"/>
                </a:schemeClr>
              </a:gs>
            </a:gsLst>
            <a:lin ang="162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CA" sz="4400" kern="1200" dirty="0">
                <a:solidFill>
                  <a:schemeClr val="bg1"/>
                </a:solidFill>
                <a:latin typeface="+mj-lt"/>
                <a:ea typeface="+mj-ea"/>
                <a:cs typeface="+mj-cs"/>
              </a:defRPr>
            </a:lvl1pPr>
          </a:lstStyle>
          <a:p>
            <a:endParaRPr lang="en-CA" dirty="0"/>
          </a:p>
        </p:txBody>
      </p:sp>
    </p:spTree>
    <p:extLst>
      <p:ext uri="{BB962C8B-B14F-4D97-AF65-F5344CB8AC3E}">
        <p14:creationId xmlns:p14="http://schemas.microsoft.com/office/powerpoint/2010/main" val="228639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AEFDE-0C85-404E-946E-2AB0F000AB63}" type="datetimeFigureOut">
              <a:rPr lang="en-CA" smtClean="0"/>
              <a:t>2017-06-01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107847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3AEFDE-0C85-404E-946E-2AB0F000AB63}" type="datetimeFigureOut">
              <a:rPr lang="en-CA" smtClean="0"/>
              <a:t>2017-06-01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292027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3AEFDE-0C85-404E-946E-2AB0F000AB63}" type="datetimeFigureOut">
              <a:rPr lang="en-CA" smtClean="0"/>
              <a:t>2017-06-01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163646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3AEFDE-0C85-404E-946E-2AB0F000AB63}" type="datetimeFigureOut">
              <a:rPr lang="en-CA" smtClean="0"/>
              <a:t>2017-06-01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395564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AEFDE-0C85-404E-946E-2AB0F000AB63}" type="datetimeFigureOut">
              <a:rPr lang="en-CA" smtClean="0"/>
              <a:t>2017-06-01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20885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AEFDE-0C85-404E-946E-2AB0F000AB63}" type="datetimeFigureOut">
              <a:rPr lang="en-CA" smtClean="0"/>
              <a:t>2017-06-01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89904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AEFDE-0C85-404E-946E-2AB0F000AB63}" type="datetimeFigureOut">
              <a:rPr lang="en-CA" smtClean="0"/>
              <a:t>2017-06-01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DC568D-D363-487F-B6E5-B493947DA779}" type="slidenum">
              <a:rPr lang="en-CA" smtClean="0"/>
              <a:t>‹#›</a:t>
            </a:fld>
            <a:endParaRPr lang="en-CA"/>
          </a:p>
        </p:txBody>
      </p:sp>
    </p:spTree>
    <p:extLst>
      <p:ext uri="{BB962C8B-B14F-4D97-AF65-F5344CB8AC3E}">
        <p14:creationId xmlns:p14="http://schemas.microsoft.com/office/powerpoint/2010/main" val="256347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AEFDE-0C85-404E-946E-2AB0F000AB63}" type="datetimeFigureOut">
              <a:rPr lang="en-CA" smtClean="0"/>
              <a:t>2017-06-01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568D-D363-487F-B6E5-B493947DA779}" type="slidenum">
              <a:rPr lang="en-CA" smtClean="0"/>
              <a:t>‹#›</a:t>
            </a:fld>
            <a:endParaRPr lang="en-CA"/>
          </a:p>
        </p:txBody>
      </p:sp>
    </p:spTree>
    <p:extLst>
      <p:ext uri="{BB962C8B-B14F-4D97-AF65-F5344CB8AC3E}">
        <p14:creationId xmlns:p14="http://schemas.microsoft.com/office/powerpoint/2010/main" val="189115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924" y="3203748"/>
            <a:ext cx="11389328" cy="2056367"/>
          </a:xfrm>
        </p:spPr>
        <p:txBody>
          <a:bodyPr>
            <a:noAutofit/>
          </a:bodyPr>
          <a:lstStyle/>
          <a:p>
            <a:r>
              <a:rPr lang="en-CA" sz="4800" b="1" dirty="0"/>
              <a:t>Enhancing Institutional Teaching Culture Based on Evidence: </a:t>
            </a:r>
            <a:br>
              <a:rPr lang="en-CA" sz="4800" b="1" dirty="0"/>
            </a:br>
            <a:r>
              <a:rPr lang="en-CA" sz="4400" b="1" dirty="0"/>
              <a:t>Indicators, Perceptions and Recommendations</a:t>
            </a:r>
            <a:endParaRPr lang="en-CA" sz="4400" b="1" dirty="0">
              <a:solidFill>
                <a:schemeClr val="accent5">
                  <a:lumMod val="50000"/>
                </a:schemeClr>
              </a:solidFill>
            </a:endParaRPr>
          </a:p>
        </p:txBody>
      </p:sp>
      <p:sp>
        <p:nvSpPr>
          <p:cNvPr id="3" name="Subtitle 2"/>
          <p:cNvSpPr>
            <a:spLocks noGrp="1"/>
          </p:cNvSpPr>
          <p:nvPr>
            <p:ph type="subTitle" idx="1"/>
          </p:nvPr>
        </p:nvSpPr>
        <p:spPr>
          <a:xfrm>
            <a:off x="1079041" y="5595349"/>
            <a:ext cx="10086535" cy="1127420"/>
          </a:xfrm>
        </p:spPr>
        <p:txBody>
          <a:bodyPr>
            <a:normAutofit fontScale="55000" lnSpcReduction="20000"/>
          </a:bodyPr>
          <a:lstStyle/>
          <a:p>
            <a:r>
              <a:rPr lang="en-CA" sz="6000" dirty="0"/>
              <a:t>Erika Kustra, Ken N. Meadows, Paola Borin, Lindsay Shaw</a:t>
            </a:r>
          </a:p>
          <a:p>
            <a:r>
              <a:rPr lang="en-CA" sz="3600" dirty="0"/>
              <a:t>May 3, 2017 </a:t>
            </a:r>
          </a:p>
          <a:p>
            <a:r>
              <a:rPr lang="en-CA" dirty="0"/>
              <a:t>University of Windsor-Oakland University International Teaching and Learning Conference</a:t>
            </a:r>
          </a:p>
        </p:txBody>
      </p:sp>
      <p:sp>
        <p:nvSpPr>
          <p:cNvPr id="12" name="Title 1"/>
          <p:cNvSpPr txBox="1">
            <a:spLocks/>
          </p:cNvSpPr>
          <p:nvPr/>
        </p:nvSpPr>
        <p:spPr>
          <a:xfrm>
            <a:off x="1242184" y="1165203"/>
            <a:ext cx="4395019" cy="9806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CA" b="1" dirty="0">
              <a:solidFill>
                <a:schemeClr val="accent5">
                  <a:lumMod val="50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0134"/>
          <a:stretch/>
        </p:blipFill>
        <p:spPr>
          <a:xfrm>
            <a:off x="0" y="-5240"/>
            <a:ext cx="12244618" cy="2776575"/>
          </a:xfrm>
          <a:prstGeom prst="rect">
            <a:avLst/>
          </a:prstGeom>
        </p:spPr>
      </p:pic>
      <p:sp>
        <p:nvSpPr>
          <p:cNvPr id="13" name="Title 1"/>
          <p:cNvSpPr txBox="1">
            <a:spLocks/>
          </p:cNvSpPr>
          <p:nvPr/>
        </p:nvSpPr>
        <p:spPr>
          <a:xfrm>
            <a:off x="-3654" y="6722769"/>
            <a:ext cx="12192000" cy="149299"/>
          </a:xfrm>
          <a:prstGeom prst="rect">
            <a:avLst/>
          </a:prstGeom>
          <a:gradFill flip="none" rotWithShape="1">
            <a:gsLst>
              <a:gs pos="30000">
                <a:schemeClr val="accent2">
                  <a:lumMod val="75000"/>
                </a:schemeClr>
              </a:gs>
              <a:gs pos="74000">
                <a:schemeClr val="accent2">
                  <a:lumMod val="60000"/>
                  <a:lumOff val="40000"/>
                </a:schemeClr>
              </a:gs>
              <a:gs pos="83000">
                <a:schemeClr val="accent2">
                  <a:lumMod val="20000"/>
                  <a:lumOff val="80000"/>
                </a:schemeClr>
              </a:gs>
              <a:gs pos="100000">
                <a:schemeClr val="accent2">
                  <a:lumMod val="20000"/>
                  <a:lumOff val="80000"/>
                </a:schemeClr>
              </a:gs>
            </a:gsLst>
            <a:lin ang="162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CA" sz="4400" kern="1200" dirty="0">
                <a:solidFill>
                  <a:schemeClr val="bg1"/>
                </a:solidFill>
                <a:latin typeface="+mj-lt"/>
                <a:ea typeface="+mj-ea"/>
                <a:cs typeface="+mj-cs"/>
              </a:defRPr>
            </a:lvl1pPr>
          </a:lstStyle>
          <a:p>
            <a:endParaRPr lang="en-CA" dirty="0"/>
          </a:p>
        </p:txBody>
      </p:sp>
    </p:spTree>
    <p:extLst>
      <p:ext uri="{BB962C8B-B14F-4D97-AF65-F5344CB8AC3E}">
        <p14:creationId xmlns:p14="http://schemas.microsoft.com/office/powerpoint/2010/main" val="121177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549" y="648220"/>
            <a:ext cx="10874326" cy="769441"/>
          </a:xfrm>
          <a:prstGeom prst="rect">
            <a:avLst/>
          </a:prstGeom>
          <a:noFill/>
        </p:spPr>
        <p:txBody>
          <a:bodyPr wrap="square" rtlCol="0">
            <a:spAutoFit/>
          </a:bodyPr>
          <a:lstStyle/>
          <a:p>
            <a:r>
              <a:rPr lang="en-US" sz="4400" dirty="0">
                <a:latin typeface="+mj-lt"/>
                <a:cs typeface="Times New Roman" panose="02020603050405020304" pitchFamily="18" charset="0"/>
              </a:rPr>
              <a:t>Teaching Culture Perception Survey</a:t>
            </a:r>
            <a:endParaRPr lang="en-US" sz="4400" dirty="0">
              <a:latin typeface="+mj-lt"/>
            </a:endParaRPr>
          </a:p>
        </p:txBody>
      </p:sp>
      <p:sp>
        <p:nvSpPr>
          <p:cNvPr id="2" name="Content Placeholder 1"/>
          <p:cNvSpPr>
            <a:spLocks noGrp="1"/>
          </p:cNvSpPr>
          <p:nvPr>
            <p:ph idx="1"/>
          </p:nvPr>
        </p:nvSpPr>
        <p:spPr/>
        <p:txBody>
          <a:bodyPr>
            <a:normAutofit/>
          </a:bodyPr>
          <a:lstStyle/>
          <a:p>
            <a:pPr marL="0" indent="0">
              <a:buNone/>
            </a:pPr>
            <a:r>
              <a:rPr lang="en-CA" sz="3800" dirty="0"/>
              <a:t>3 versions of the survey</a:t>
            </a:r>
          </a:p>
          <a:p>
            <a:endParaRPr lang="en-CA" sz="2000" dirty="0"/>
          </a:p>
          <a:p>
            <a:pPr lvl="1">
              <a:lnSpc>
                <a:spcPct val="150000"/>
              </a:lnSpc>
            </a:pPr>
            <a:r>
              <a:rPr lang="en-CA" sz="3400" dirty="0"/>
              <a:t>Instructors (37 items)</a:t>
            </a:r>
          </a:p>
          <a:p>
            <a:pPr lvl="1">
              <a:lnSpc>
                <a:spcPct val="150000"/>
              </a:lnSpc>
            </a:pPr>
            <a:r>
              <a:rPr lang="en-CA" sz="3400" dirty="0"/>
              <a:t>Students (undergraduate &amp; graduate; 31 items)</a:t>
            </a:r>
          </a:p>
          <a:p>
            <a:pPr lvl="1">
              <a:lnSpc>
                <a:spcPct val="150000"/>
              </a:lnSpc>
            </a:pPr>
            <a:r>
              <a:rPr lang="en-CA" sz="3400" dirty="0"/>
              <a:t>Staff who support teaching &amp; learning (33 items)</a:t>
            </a:r>
          </a:p>
          <a:p>
            <a:endParaRPr lang="en-CA" dirty="0"/>
          </a:p>
        </p:txBody>
      </p:sp>
    </p:spTree>
    <p:extLst>
      <p:ext uri="{BB962C8B-B14F-4D97-AF65-F5344CB8AC3E}">
        <p14:creationId xmlns:p14="http://schemas.microsoft.com/office/powerpoint/2010/main" val="116568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84" y="689181"/>
            <a:ext cx="10480431" cy="826462"/>
          </a:xfrm>
        </p:spPr>
        <p:txBody>
          <a:bodyPr>
            <a:normAutofit/>
          </a:bodyPr>
          <a:lstStyle/>
          <a:p>
            <a:r>
              <a:rPr lang="en-US" dirty="0">
                <a:cs typeface="Times New Roman" panose="02020603050405020304" pitchFamily="18" charset="0"/>
              </a:rPr>
              <a:t>Teaching Culture Perception Survey</a:t>
            </a:r>
            <a:endParaRPr lang="en-US" dirty="0"/>
          </a:p>
        </p:txBody>
      </p:sp>
      <p:sp>
        <p:nvSpPr>
          <p:cNvPr id="3" name="Content Placeholder 2"/>
          <p:cNvSpPr>
            <a:spLocks noGrp="1"/>
          </p:cNvSpPr>
          <p:nvPr>
            <p:ph idx="1"/>
          </p:nvPr>
        </p:nvSpPr>
        <p:spPr>
          <a:xfrm>
            <a:off x="661182" y="1515643"/>
            <a:ext cx="11015003" cy="5115372"/>
          </a:xfrm>
        </p:spPr>
        <p:txBody>
          <a:bodyPr>
            <a:normAutofit fontScale="92500" lnSpcReduction="10000"/>
          </a:bodyPr>
          <a:lstStyle/>
          <a:p>
            <a:pPr marL="0" indent="0" algn="ctr">
              <a:buNone/>
            </a:pPr>
            <a:endParaRPr lang="en-US" sz="1200" dirty="0">
              <a:cs typeface="Times New Roman" panose="02020603050405020304" pitchFamily="18" charset="0"/>
            </a:endParaRPr>
          </a:p>
          <a:p>
            <a:pPr marL="0" indent="0" algn="ctr">
              <a:buNone/>
            </a:pPr>
            <a:r>
              <a:rPr lang="en-US" sz="3700" dirty="0">
                <a:cs typeface="Times New Roman" panose="02020603050405020304" pitchFamily="18" charset="0"/>
              </a:rPr>
              <a:t>“At my institution, teaching is considered a priority in the </a:t>
            </a:r>
          </a:p>
          <a:p>
            <a:pPr marL="0" indent="0" algn="ctr">
              <a:buNone/>
            </a:pPr>
            <a:r>
              <a:rPr lang="en-US" sz="3700" dirty="0">
                <a:cs typeface="Times New Roman" panose="02020603050405020304" pitchFamily="18" charset="0"/>
              </a:rPr>
              <a:t>primary institutional strategic plan”</a:t>
            </a:r>
          </a:p>
          <a:p>
            <a:pPr marL="0" indent="0">
              <a:buNone/>
            </a:pPr>
            <a:endParaRPr lang="en-US" sz="1400" dirty="0">
              <a:cs typeface="Times New Roman" panose="02020603050405020304" pitchFamily="18" charset="0"/>
            </a:endParaRPr>
          </a:p>
          <a:p>
            <a:pPr marL="0" indent="0">
              <a:buNone/>
            </a:pPr>
            <a:endParaRPr lang="en-US" sz="1400" dirty="0">
              <a:cs typeface="Times New Roman" panose="02020603050405020304" pitchFamily="18" charset="0"/>
            </a:endParaRPr>
          </a:p>
          <a:p>
            <a:pPr marL="0" indent="0">
              <a:buNone/>
            </a:pPr>
            <a:r>
              <a:rPr lang="en-US" sz="3700" dirty="0">
                <a:cs typeface="Times New Roman" panose="02020603050405020304" pitchFamily="18" charset="0"/>
              </a:rPr>
              <a:t>Items rated twice:</a:t>
            </a:r>
          </a:p>
          <a:p>
            <a:pPr marL="0" indent="0">
              <a:buNone/>
            </a:pPr>
            <a:endParaRPr lang="en-US" sz="1200" dirty="0">
              <a:cs typeface="Times New Roman" panose="02020603050405020304" pitchFamily="18" charset="0"/>
            </a:endParaRPr>
          </a:p>
          <a:p>
            <a:r>
              <a:rPr lang="en-CA" sz="3500" dirty="0">
                <a:cs typeface="Times New Roman" panose="02020603050405020304" pitchFamily="18" charset="0"/>
              </a:rPr>
              <a:t>To what extent do you </a:t>
            </a:r>
            <a:r>
              <a:rPr lang="en-CA" sz="3500" b="1" dirty="0">
                <a:cs typeface="Times New Roman" panose="02020603050405020304" pitchFamily="18" charset="0"/>
              </a:rPr>
              <a:t>agree or disagree</a:t>
            </a:r>
            <a:r>
              <a:rPr lang="en-CA" sz="3500" dirty="0">
                <a:cs typeface="Times New Roman" panose="02020603050405020304" pitchFamily="18" charset="0"/>
              </a:rPr>
              <a:t> with the following statements? </a:t>
            </a:r>
            <a:r>
              <a:rPr lang="en-CA" sz="3500" i="1" dirty="0">
                <a:cs typeface="Times New Roman" panose="02020603050405020304" pitchFamily="18" charset="0"/>
              </a:rPr>
              <a:t>Strongly disagree </a:t>
            </a:r>
            <a:r>
              <a:rPr lang="en-CA" sz="3500" dirty="0">
                <a:cs typeface="Times New Roman" panose="02020603050405020304" pitchFamily="18" charset="0"/>
              </a:rPr>
              <a:t>(1) to </a:t>
            </a:r>
            <a:r>
              <a:rPr lang="en-CA" sz="3500" i="1" dirty="0">
                <a:cs typeface="Times New Roman" panose="02020603050405020304" pitchFamily="18" charset="0"/>
              </a:rPr>
              <a:t>Strongly Agree </a:t>
            </a:r>
            <a:r>
              <a:rPr lang="en-CA" sz="3500" dirty="0">
                <a:cs typeface="Times New Roman" panose="02020603050405020304" pitchFamily="18" charset="0"/>
              </a:rPr>
              <a:t>(5)</a:t>
            </a:r>
          </a:p>
          <a:p>
            <a:endParaRPr lang="en-CA" sz="1700" dirty="0">
              <a:cs typeface="Times New Roman" panose="02020603050405020304" pitchFamily="18" charset="0"/>
            </a:endParaRPr>
          </a:p>
          <a:p>
            <a:r>
              <a:rPr lang="en-CA" sz="3500" dirty="0">
                <a:cs typeface="Times New Roman" panose="02020603050405020304" pitchFamily="18" charset="0"/>
              </a:rPr>
              <a:t>Rate the </a:t>
            </a:r>
            <a:r>
              <a:rPr lang="en-CA" sz="3500" b="1" dirty="0">
                <a:cs typeface="Times New Roman" panose="02020603050405020304" pitchFamily="18" charset="0"/>
              </a:rPr>
              <a:t>importance</a:t>
            </a:r>
            <a:r>
              <a:rPr lang="en-CA" sz="3500" dirty="0">
                <a:cs typeface="Times New Roman" panose="02020603050405020304" pitchFamily="18" charset="0"/>
              </a:rPr>
              <a:t> of the following characteristics to you. </a:t>
            </a:r>
            <a:r>
              <a:rPr lang="en-CA" sz="3500" i="1" dirty="0">
                <a:cs typeface="Times New Roman" panose="02020603050405020304" pitchFamily="18" charset="0"/>
              </a:rPr>
              <a:t>Not at all important </a:t>
            </a:r>
            <a:r>
              <a:rPr lang="en-CA" sz="3500" dirty="0">
                <a:cs typeface="Times New Roman" panose="02020603050405020304" pitchFamily="18" charset="0"/>
              </a:rPr>
              <a:t>(1) to </a:t>
            </a:r>
            <a:r>
              <a:rPr lang="en-CA" sz="3500" i="1" dirty="0">
                <a:cs typeface="Times New Roman" panose="02020603050405020304" pitchFamily="18" charset="0"/>
              </a:rPr>
              <a:t>Very important</a:t>
            </a:r>
            <a:r>
              <a:rPr lang="en-CA" sz="3500" dirty="0">
                <a:cs typeface="Times New Roman" panose="02020603050405020304" pitchFamily="18" charset="0"/>
              </a:rPr>
              <a:t> (5)</a:t>
            </a:r>
          </a:p>
          <a:p>
            <a:pPr marL="0" indent="0">
              <a:buNone/>
            </a:pPr>
            <a:endParaRPr lang="en-US" sz="2400" dirty="0">
              <a:cs typeface="Times New Roman" panose="02020603050405020304" pitchFamily="18" charset="0"/>
            </a:endParaRPr>
          </a:p>
          <a:p>
            <a:pPr marL="0" indent="0" algn="ctr">
              <a:buNone/>
            </a:pPr>
            <a:endParaRPr lang="en-US" dirty="0">
              <a:cs typeface="Times New Roman" panose="02020603050405020304" pitchFamily="18" charset="0"/>
            </a:endParaRPr>
          </a:p>
          <a:p>
            <a:pPr marL="0" indent="0" algn="ctr">
              <a:buNone/>
            </a:pPr>
            <a:endParaRPr lang="en-US" dirty="0">
              <a:cs typeface="Times New Roman" panose="02020603050405020304" pitchFamily="18" charset="0"/>
            </a:endParaRPr>
          </a:p>
        </p:txBody>
      </p:sp>
    </p:spTree>
    <p:extLst>
      <p:ext uri="{BB962C8B-B14F-4D97-AF65-F5344CB8AC3E}">
        <p14:creationId xmlns:p14="http://schemas.microsoft.com/office/powerpoint/2010/main" val="6847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384"/>
          <p:cNvSpPr>
            <a:spLocks noGrp="1"/>
          </p:cNvSpPr>
          <p:nvPr>
            <p:ph type="title"/>
          </p:nvPr>
        </p:nvSpPr>
        <p:spPr>
          <a:xfrm>
            <a:off x="1495425" y="381000"/>
            <a:ext cx="9144000" cy="762000"/>
          </a:xfrm>
        </p:spPr>
        <p:txBody>
          <a:bodyPr/>
          <a:lstStyle/>
          <a:p>
            <a:r>
              <a:rPr lang="en-US" sz="4000" dirty="0">
                <a:latin typeface="Calibri" panose="020F0502020204030204" pitchFamily="34" charset="0"/>
                <a:cs typeface="Times New Roman" panose="02020603050405020304" pitchFamily="18" charset="0"/>
                <a:sym typeface="Times New Roman" panose="02020603050405020304" pitchFamily="18" charset="0"/>
              </a:rPr>
              <a:t>Teaching Culture Perception Survey (TCPS)</a:t>
            </a:r>
          </a:p>
        </p:txBody>
      </p:sp>
      <p:pic>
        <p:nvPicPr>
          <p:cNvPr id="24580" name="image12.png"/>
          <p:cNvPicPr>
            <a:picLocks noChangeAspect="1" noChangeArrowheads="1"/>
          </p:cNvPicPr>
          <p:nvPr/>
        </p:nvPicPr>
        <p:blipFill>
          <a:blip r:embed="rId2">
            <a:extLst>
              <a:ext uri="{28A0092B-C50C-407E-A947-70E740481C1C}">
                <a14:useLocalDpi xmlns:a14="http://schemas.microsoft.com/office/drawing/2010/main" val="0"/>
              </a:ext>
            </a:extLst>
          </a:blip>
          <a:srcRect l="18750" t="14000" r="19749" b="20667"/>
          <a:stretch>
            <a:fillRect/>
          </a:stretch>
        </p:blipFill>
        <p:spPr bwMode="auto">
          <a:xfrm>
            <a:off x="1465422" y="1720482"/>
            <a:ext cx="9278778" cy="502294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448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58" y="368800"/>
            <a:ext cx="8271802" cy="1325563"/>
          </a:xfrm>
        </p:spPr>
        <p:txBody>
          <a:bodyPr>
            <a:normAutofit/>
          </a:bodyPr>
          <a:lstStyle/>
          <a:p>
            <a:r>
              <a:rPr lang="en-US" sz="4000" dirty="0">
                <a:latin typeface="+mn-lt"/>
                <a:cs typeface="Times New Roman" panose="02020603050405020304" pitchFamily="18" charset="0"/>
              </a:rPr>
              <a:t>Teaching Culture Perception Survey</a:t>
            </a:r>
            <a:endParaRPr lang="en-US" sz="4800" dirty="0">
              <a:latin typeface="+mn-lt"/>
            </a:endParaRPr>
          </a:p>
        </p:txBody>
      </p:sp>
      <p:graphicFrame>
        <p:nvGraphicFramePr>
          <p:cNvPr id="4" name="Diagram 3"/>
          <p:cNvGraphicFramePr/>
          <p:nvPr>
            <p:extLst>
              <p:ext uri="{D42A27DB-BD31-4B8C-83A1-F6EECF244321}">
                <p14:modId xmlns:p14="http://schemas.microsoft.com/office/powerpoint/2010/main" val="3731053116"/>
              </p:ext>
            </p:extLst>
          </p:nvPr>
        </p:nvGraphicFramePr>
        <p:xfrm>
          <a:off x="1842868" y="1718700"/>
          <a:ext cx="7180092" cy="5163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p:cNvSpPr/>
          <p:nvPr/>
        </p:nvSpPr>
        <p:spPr>
          <a:xfrm>
            <a:off x="9022960" y="2054073"/>
            <a:ext cx="905279" cy="4174582"/>
          </a:xfrm>
          <a:prstGeom prst="rightBrac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10063355" y="3607720"/>
            <a:ext cx="1349087" cy="400110"/>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dirty="0">
                <a:cs typeface="Times New Roman" panose="02020603050405020304" pitchFamily="18" charset="0"/>
              </a:rPr>
              <a:t>Agreement</a:t>
            </a:r>
          </a:p>
        </p:txBody>
      </p:sp>
      <p:sp>
        <p:nvSpPr>
          <p:cNvPr id="6" name="TextBox 5"/>
          <p:cNvSpPr txBox="1"/>
          <p:nvPr/>
        </p:nvSpPr>
        <p:spPr>
          <a:xfrm>
            <a:off x="10063355" y="4300519"/>
            <a:ext cx="1391791"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000" dirty="0">
                <a:solidFill>
                  <a:schemeClr val="bg1"/>
                </a:solidFill>
                <a:cs typeface="Times New Roman" panose="02020603050405020304" pitchFamily="18" charset="0"/>
              </a:rPr>
              <a:t>Importance</a:t>
            </a:r>
          </a:p>
        </p:txBody>
      </p:sp>
      <p:sp>
        <p:nvSpPr>
          <p:cNvPr id="7" name="TextBox 6"/>
          <p:cNvSpPr txBox="1"/>
          <p:nvPr/>
        </p:nvSpPr>
        <p:spPr>
          <a:xfrm>
            <a:off x="9726827" y="2695706"/>
            <a:ext cx="2465173"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cs typeface="Times New Roman" panose="02020603050405020304" pitchFamily="18" charset="0"/>
              </a:rPr>
              <a:t>Calculate mean of all items for each lever:</a:t>
            </a:r>
          </a:p>
        </p:txBody>
      </p:sp>
    </p:spTree>
    <p:extLst>
      <p:ext uri="{BB962C8B-B14F-4D97-AF65-F5344CB8AC3E}">
        <p14:creationId xmlns:p14="http://schemas.microsoft.com/office/powerpoint/2010/main" val="193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129" y="-352327"/>
            <a:ext cx="8589678" cy="1325563"/>
          </a:xfrm>
        </p:spPr>
        <p:txBody>
          <a:bodyPr>
            <a:normAutofit/>
          </a:bodyPr>
          <a:lstStyle/>
          <a:p>
            <a:r>
              <a:rPr lang="en-US" dirty="0">
                <a:cs typeface="Times New Roman" panose="02020603050405020304" pitchFamily="18" charset="0"/>
              </a:rPr>
              <a:t>TCPS Activity</a:t>
            </a:r>
            <a:endParaRPr lang="en-US" dirty="0"/>
          </a:p>
        </p:txBody>
      </p:sp>
      <p:sp>
        <p:nvSpPr>
          <p:cNvPr id="3" name="Content Placeholder 2"/>
          <p:cNvSpPr>
            <a:spLocks noGrp="1"/>
          </p:cNvSpPr>
          <p:nvPr>
            <p:ph idx="1"/>
          </p:nvPr>
        </p:nvSpPr>
        <p:spPr>
          <a:xfrm>
            <a:off x="1727282" y="1243089"/>
            <a:ext cx="8736037" cy="5387926"/>
          </a:xfrm>
        </p:spPr>
        <p:txBody>
          <a:bodyPr>
            <a:normAutofit/>
          </a:bodyPr>
          <a:lstStyle/>
          <a:p>
            <a:pPr marL="0" indent="0" algn="ctr">
              <a:buNone/>
            </a:pPr>
            <a:endParaRPr lang="en-US" sz="1200"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 groups of 3-4, take 10-minutes to develop a</a:t>
            </a:r>
            <a:endParaRPr lang="en-US" sz="1100"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endParaRPr lang="en-US" sz="1100"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endParaRPr lang="en-US" sz="1100"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endParaRPr lang="en-US" sz="1100"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Each group will present their 2 choices of levers and why they chose those </a:t>
            </a:r>
            <a:r>
              <a:rPr lang="en-US" dirty="0" err="1">
                <a:latin typeface="Times New Roman" panose="02020603050405020304" pitchFamily="18" charset="0"/>
                <a:cs typeface="Times New Roman" panose="02020603050405020304" pitchFamily="18" charset="0"/>
              </a:rPr>
              <a:t>elvers</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3053572"/>
              </p:ext>
            </p:extLst>
          </p:nvPr>
        </p:nvGraphicFramePr>
        <p:xfrm>
          <a:off x="858129" y="734084"/>
          <a:ext cx="10367892" cy="5983902"/>
        </p:xfrm>
        <a:graphic>
          <a:graphicData uri="http://schemas.openxmlformats.org/drawingml/2006/table">
            <a:tbl>
              <a:tblPr firstRow="1" firstCol="1" bandRow="1">
                <a:solidFill>
                  <a:schemeClr val="accent2">
                    <a:lumMod val="50000"/>
                  </a:schemeClr>
                </a:solidFill>
                <a:tableStyleId>{21E4AEA4-8DFA-4A89-87EB-49C32662AFE0}</a:tableStyleId>
              </a:tblPr>
              <a:tblGrid>
                <a:gridCol w="1788788">
                  <a:extLst>
                    <a:ext uri="{9D8B030D-6E8A-4147-A177-3AD203B41FA5}">
                      <a16:colId xmlns:a16="http://schemas.microsoft.com/office/drawing/2014/main" val="2187361483"/>
                    </a:ext>
                  </a:extLst>
                </a:gridCol>
                <a:gridCol w="1696611">
                  <a:extLst>
                    <a:ext uri="{9D8B030D-6E8A-4147-A177-3AD203B41FA5}">
                      <a16:colId xmlns:a16="http://schemas.microsoft.com/office/drawing/2014/main" val="4139402800"/>
                    </a:ext>
                  </a:extLst>
                </a:gridCol>
                <a:gridCol w="1555547">
                  <a:extLst>
                    <a:ext uri="{9D8B030D-6E8A-4147-A177-3AD203B41FA5}">
                      <a16:colId xmlns:a16="http://schemas.microsoft.com/office/drawing/2014/main" val="3840195107"/>
                    </a:ext>
                  </a:extLst>
                </a:gridCol>
                <a:gridCol w="1961367">
                  <a:extLst>
                    <a:ext uri="{9D8B030D-6E8A-4147-A177-3AD203B41FA5}">
                      <a16:colId xmlns:a16="http://schemas.microsoft.com/office/drawing/2014/main" val="1700213706"/>
                    </a:ext>
                  </a:extLst>
                </a:gridCol>
                <a:gridCol w="1572916">
                  <a:extLst>
                    <a:ext uri="{9D8B030D-6E8A-4147-A177-3AD203B41FA5}">
                      <a16:colId xmlns:a16="http://schemas.microsoft.com/office/drawing/2014/main" val="3555712890"/>
                    </a:ext>
                  </a:extLst>
                </a:gridCol>
                <a:gridCol w="1792663">
                  <a:extLst>
                    <a:ext uri="{9D8B030D-6E8A-4147-A177-3AD203B41FA5}">
                      <a16:colId xmlns:a16="http://schemas.microsoft.com/office/drawing/2014/main" val="2617112916"/>
                    </a:ext>
                  </a:extLst>
                </a:gridCol>
              </a:tblGrid>
              <a:tr h="664878">
                <a:tc>
                  <a:txBody>
                    <a:bodyPr/>
                    <a:lstStyle/>
                    <a:p>
                      <a:pPr marL="0" marR="0">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gridSpan="2">
                  <a:txBody>
                    <a:bodyPr/>
                    <a:lstStyle/>
                    <a:p>
                      <a:pPr marL="0" marR="0" algn="ctr">
                        <a:lnSpc>
                          <a:spcPct val="200000"/>
                        </a:lnSpc>
                        <a:spcBef>
                          <a:spcPts val="0"/>
                        </a:spcBef>
                        <a:spcAft>
                          <a:spcPts val="0"/>
                        </a:spcAft>
                      </a:pPr>
                      <a:r>
                        <a:rPr lang="en-US" sz="2000" dirty="0">
                          <a:effectLst/>
                        </a:rPr>
                        <a:t>Faculty</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hMerge="1">
                  <a:txBody>
                    <a:bodyPr/>
                    <a:lstStyle/>
                    <a:p>
                      <a:endParaRPr lang="en-US"/>
                    </a:p>
                  </a:txBody>
                  <a:tcPr/>
                </a:tc>
                <a:tc gridSpan="2">
                  <a:txBody>
                    <a:bodyPr/>
                    <a:lstStyle/>
                    <a:p>
                      <a:pPr marL="0" marR="0" algn="ctr">
                        <a:lnSpc>
                          <a:spcPct val="200000"/>
                        </a:lnSpc>
                        <a:spcBef>
                          <a:spcPts val="0"/>
                        </a:spcBef>
                        <a:spcAft>
                          <a:spcPts val="0"/>
                        </a:spcAft>
                      </a:pPr>
                      <a:r>
                        <a:rPr lang="en-US" sz="2000" dirty="0">
                          <a:effectLst/>
                        </a:rPr>
                        <a:t>Students</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hMerge="1">
                  <a:txBody>
                    <a:bodyPr/>
                    <a:lstStyle/>
                    <a:p>
                      <a:endParaRPr lang="en-US"/>
                    </a:p>
                  </a:txBody>
                  <a:tcPr/>
                </a:tc>
                <a:tc>
                  <a:txBody>
                    <a:bodyPr/>
                    <a:lstStyle/>
                    <a:p>
                      <a:pPr marL="0" marR="0" algn="ctr">
                        <a:lnSpc>
                          <a:spcPct val="200000"/>
                        </a:lnSpc>
                        <a:spcBef>
                          <a:spcPts val="0"/>
                        </a:spcBef>
                        <a:spcAft>
                          <a:spcPts val="0"/>
                        </a:spcAft>
                      </a:pPr>
                      <a:r>
                        <a:rPr lang="en-US" sz="2000" dirty="0">
                          <a:effectLst/>
                        </a:rPr>
                        <a:t>Staff</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3293270699"/>
                  </a:ext>
                </a:extLst>
              </a:tr>
              <a:tr h="664878">
                <a:tc>
                  <a:txBody>
                    <a:bodyPr/>
                    <a:lstStyle/>
                    <a:p>
                      <a:pPr marL="0" marR="0">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Sessional</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Full-time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Undergraduate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Graduate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3667633606"/>
                  </a:ext>
                </a:extLst>
              </a:tr>
              <a:tr h="664878">
                <a:tc>
                  <a:txBody>
                    <a:bodyPr/>
                    <a:lstStyle/>
                    <a:p>
                      <a:pPr marL="0" marR="0">
                        <a:lnSpc>
                          <a:spcPct val="200000"/>
                        </a:lnSpc>
                        <a:spcBef>
                          <a:spcPts val="0"/>
                        </a:spcBef>
                        <a:spcAft>
                          <a:spcPts val="0"/>
                        </a:spcAft>
                      </a:pPr>
                      <a:r>
                        <a:rPr lang="en-US" sz="2000">
                          <a:effectLst/>
                        </a:rPr>
                        <a:t>Lever 1</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nSpc>
                          <a:spcPct val="200000"/>
                        </a:lnSpc>
                        <a:spcBef>
                          <a:spcPts val="1200"/>
                        </a:spcBef>
                        <a:spcAft>
                          <a:spcPts val="0"/>
                        </a:spcAft>
                      </a:pPr>
                      <a:r>
                        <a:rPr lang="en-CA" sz="2000" kern="0" dirty="0">
                          <a:effectLst/>
                        </a:rPr>
                        <a:t> </a:t>
                      </a:r>
                      <a:endParaRPr lang="en-US" sz="2000" b="1" kern="0" dirty="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4797" marR="64797" marT="0" marB="0"/>
                </a:tc>
                <a:tc>
                  <a:txBody>
                    <a:bodyPr/>
                    <a:lstStyle/>
                    <a:p>
                      <a:pPr marL="0" marR="0">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2227082893"/>
                  </a:ext>
                </a:extLst>
              </a:tr>
              <a:tr h="664878">
                <a:tc>
                  <a:txBody>
                    <a:bodyPr/>
                    <a:lstStyle/>
                    <a:p>
                      <a:pPr marL="0" marR="0" algn="r">
                        <a:lnSpc>
                          <a:spcPct val="200000"/>
                        </a:lnSpc>
                        <a:spcBef>
                          <a:spcPts val="0"/>
                        </a:spcBef>
                        <a:spcAft>
                          <a:spcPts val="0"/>
                        </a:spcAft>
                      </a:pPr>
                      <a:r>
                        <a:rPr lang="en-US" sz="2000" dirty="0">
                          <a:effectLst/>
                        </a:rPr>
                        <a:t>Agreement</a:t>
                      </a:r>
                      <a:r>
                        <a:rPr lang="en-US" sz="2000" baseline="30000" dirty="0">
                          <a:effectLst/>
                        </a:rPr>
                        <a:t>1</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1200"/>
                        </a:spcBef>
                        <a:spcAft>
                          <a:spcPts val="0"/>
                        </a:spcAft>
                      </a:pPr>
                      <a:r>
                        <a:rPr lang="en-CA" sz="2000" kern="0" dirty="0">
                          <a:effectLst/>
                        </a:rPr>
                        <a:t>  3.04 (0.89)</a:t>
                      </a:r>
                      <a:endParaRPr lang="en-US" sz="2000" b="1" kern="0" dirty="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3.26 (0.85)</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a:effectLst/>
                        </a:rPr>
                        <a:t>3.47 (0.80)</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a:effectLst/>
                        </a:rPr>
                        <a:t>3.47 (0.84)</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3.51 (0.64)</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822201365"/>
                  </a:ext>
                </a:extLst>
              </a:tr>
              <a:tr h="664878">
                <a:tc>
                  <a:txBody>
                    <a:bodyPr/>
                    <a:lstStyle/>
                    <a:p>
                      <a:pPr marL="0" marR="0" algn="r">
                        <a:lnSpc>
                          <a:spcPct val="200000"/>
                        </a:lnSpc>
                        <a:spcBef>
                          <a:spcPts val="0"/>
                        </a:spcBef>
                        <a:spcAft>
                          <a:spcPts val="0"/>
                        </a:spcAft>
                      </a:pPr>
                      <a:r>
                        <a:rPr lang="en-US" sz="2000">
                          <a:effectLst/>
                        </a:rPr>
                        <a:t>Importance</a:t>
                      </a:r>
                      <a:r>
                        <a:rPr lang="en-US" sz="2000" baseline="30000">
                          <a:effectLst/>
                        </a:rPr>
                        <a:t>2</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71755" marR="0" algn="ctr">
                        <a:lnSpc>
                          <a:spcPct val="200000"/>
                        </a:lnSpc>
                        <a:spcBef>
                          <a:spcPts val="0"/>
                        </a:spcBef>
                        <a:spcAft>
                          <a:spcPts val="0"/>
                        </a:spcAft>
                        <a:tabLst>
                          <a:tab pos="706755" algn="l"/>
                        </a:tabLst>
                      </a:pPr>
                      <a:r>
                        <a:rPr lang="en-CA" sz="2000" dirty="0">
                          <a:effectLst/>
                        </a:rPr>
                        <a:t>4.42 (0.58)</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4.02 (0.84)</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71755" marR="0" algn="ctr">
                        <a:lnSpc>
                          <a:spcPct val="200000"/>
                        </a:lnSpc>
                        <a:spcBef>
                          <a:spcPts val="0"/>
                        </a:spcBef>
                        <a:spcAft>
                          <a:spcPts val="0"/>
                        </a:spcAft>
                        <a:tabLst>
                          <a:tab pos="690245" algn="l"/>
                        </a:tabLst>
                      </a:pPr>
                      <a:r>
                        <a:rPr lang="en-CA" sz="2000" dirty="0">
                          <a:effectLst/>
                        </a:rPr>
                        <a:t>4.44 (0.55)</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71755" marR="0" algn="ctr">
                        <a:lnSpc>
                          <a:spcPct val="200000"/>
                        </a:lnSpc>
                        <a:spcBef>
                          <a:spcPts val="0"/>
                        </a:spcBef>
                        <a:spcAft>
                          <a:spcPts val="0"/>
                        </a:spcAft>
                        <a:tabLst>
                          <a:tab pos="678180" algn="l"/>
                        </a:tabLst>
                      </a:pPr>
                      <a:r>
                        <a:rPr lang="en-CA" sz="2000">
                          <a:effectLst/>
                        </a:rPr>
                        <a:t>4.41 (0.58)</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a:effectLst/>
                        </a:rPr>
                        <a:t>4.64 (0.41)</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2506367207"/>
                  </a:ext>
                </a:extLst>
              </a:tr>
              <a:tr h="664878">
                <a:tc>
                  <a:txBody>
                    <a:bodyPr/>
                    <a:lstStyle/>
                    <a:p>
                      <a:pPr marL="0" marR="0">
                        <a:lnSpc>
                          <a:spcPct val="200000"/>
                        </a:lnSpc>
                        <a:spcBef>
                          <a:spcPts val="0"/>
                        </a:spcBef>
                        <a:spcAft>
                          <a:spcPts val="0"/>
                        </a:spcAft>
                      </a:pPr>
                      <a:r>
                        <a:rPr lang="en-US" sz="2000" dirty="0">
                          <a:effectLst/>
                        </a:rPr>
                        <a:t>Lever 2</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1200"/>
                        </a:spcBef>
                        <a:spcAft>
                          <a:spcPts val="0"/>
                        </a:spcAft>
                      </a:pPr>
                      <a:r>
                        <a:rPr lang="en-CA" sz="2000" kern="0" dirty="0">
                          <a:effectLst/>
                        </a:rPr>
                        <a:t> </a:t>
                      </a:r>
                      <a:endParaRPr lang="en-US" sz="2000" b="1" kern="0" dirty="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1810723624"/>
                  </a:ext>
                </a:extLst>
              </a:tr>
              <a:tr h="664878">
                <a:tc>
                  <a:txBody>
                    <a:bodyPr/>
                    <a:lstStyle/>
                    <a:p>
                      <a:pPr marL="0" marR="0" algn="r">
                        <a:lnSpc>
                          <a:spcPct val="200000"/>
                        </a:lnSpc>
                        <a:spcBef>
                          <a:spcPts val="0"/>
                        </a:spcBef>
                        <a:spcAft>
                          <a:spcPts val="0"/>
                        </a:spcAft>
                      </a:pPr>
                      <a:r>
                        <a:rPr lang="en-US" sz="2000" dirty="0">
                          <a:effectLst/>
                        </a:rPr>
                        <a:t>Agreement</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1200"/>
                        </a:spcBef>
                        <a:spcAft>
                          <a:spcPts val="0"/>
                        </a:spcAft>
                      </a:pPr>
                      <a:r>
                        <a:rPr lang="en-CA" sz="2000" kern="0" dirty="0">
                          <a:effectLst/>
                        </a:rPr>
                        <a:t>2.87 (0.84)</a:t>
                      </a:r>
                      <a:endParaRPr lang="en-US" sz="2000" b="1" kern="0" dirty="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2.84 (0.67)</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3.14 (0.79)</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3.15 (0.84)</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a:effectLst/>
                        </a:rPr>
                        <a:t>2.42 (0.86)</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2298693044"/>
                  </a:ext>
                </a:extLst>
              </a:tr>
              <a:tr h="664878">
                <a:tc>
                  <a:txBody>
                    <a:bodyPr/>
                    <a:lstStyle/>
                    <a:p>
                      <a:pPr marL="0" marR="0" algn="r">
                        <a:lnSpc>
                          <a:spcPct val="200000"/>
                        </a:lnSpc>
                        <a:spcBef>
                          <a:spcPts val="0"/>
                        </a:spcBef>
                        <a:spcAft>
                          <a:spcPts val="0"/>
                        </a:spcAft>
                      </a:pPr>
                      <a:r>
                        <a:rPr lang="en-US" sz="2000" dirty="0">
                          <a:effectLst/>
                        </a:rPr>
                        <a:t>Importance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1200"/>
                        </a:spcBef>
                        <a:spcAft>
                          <a:spcPts val="0"/>
                        </a:spcAft>
                      </a:pPr>
                      <a:r>
                        <a:rPr lang="en-CA" sz="2000" kern="0">
                          <a:effectLst/>
                        </a:rPr>
                        <a:t>4.21 (0.51)</a:t>
                      </a:r>
                      <a:endParaRPr lang="en-US" sz="2000" b="1" kern="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3.90 (0.65)</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4.21 (0.62)</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4.16 (0.68)</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CA" sz="2000" dirty="0">
                          <a:effectLst/>
                        </a:rPr>
                        <a:t>3.94 (0.73)</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3976438180"/>
                  </a:ext>
                </a:extLst>
              </a:tr>
              <a:tr h="664878">
                <a:tc>
                  <a:txBody>
                    <a:bodyPr/>
                    <a:lstStyle/>
                    <a:p>
                      <a:pPr marL="0" marR="0">
                        <a:lnSpc>
                          <a:spcPct val="200000"/>
                        </a:lnSpc>
                        <a:spcBef>
                          <a:spcPts val="0"/>
                        </a:spcBef>
                        <a:spcAft>
                          <a:spcPts val="0"/>
                        </a:spcAft>
                      </a:pPr>
                      <a:r>
                        <a:rPr lang="en-US" sz="2000" dirty="0">
                          <a:effectLst/>
                        </a:rPr>
                        <a:t>Lever 3</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nSpc>
                          <a:spcPct val="200000"/>
                        </a:lnSpc>
                        <a:spcBef>
                          <a:spcPts val="1200"/>
                        </a:spcBef>
                        <a:spcAft>
                          <a:spcPts val="0"/>
                        </a:spcAft>
                      </a:pPr>
                      <a:r>
                        <a:rPr lang="en-CA" sz="2000" kern="0">
                          <a:effectLst/>
                        </a:rPr>
                        <a:t> </a:t>
                      </a:r>
                      <a:endParaRPr lang="en-US" sz="2000" b="1" kern="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a:effectLst/>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tc>
                  <a:txBody>
                    <a:bodyPr/>
                    <a:lstStyle/>
                    <a:p>
                      <a:pPr marL="0" marR="0" algn="ctr">
                        <a:lnSpc>
                          <a:spcPct val="200000"/>
                        </a:lnSpc>
                        <a:spcBef>
                          <a:spcPts val="0"/>
                        </a:spcBef>
                        <a:spcAft>
                          <a:spcPts val="0"/>
                        </a:spcAft>
                      </a:pPr>
                      <a:r>
                        <a:rPr lang="en-US" sz="2000" dirty="0">
                          <a:effectLst/>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4797" marR="64797" marT="0" marB="0"/>
                </a:tc>
                <a:extLst>
                  <a:ext uri="{0D108BD9-81ED-4DB2-BD59-A6C34878D82A}">
                    <a16:rowId xmlns:a16="http://schemas.microsoft.com/office/drawing/2014/main" val="2298890523"/>
                  </a:ext>
                </a:extLst>
              </a:tr>
            </a:tbl>
          </a:graphicData>
        </a:graphic>
      </p:graphicFrame>
    </p:spTree>
    <p:extLst>
      <p:ext uri="{BB962C8B-B14F-4D97-AF65-F5344CB8AC3E}">
        <p14:creationId xmlns:p14="http://schemas.microsoft.com/office/powerpoint/2010/main" val="97274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3089"/>
            <a:ext cx="10739511" cy="5387926"/>
          </a:xfrm>
        </p:spPr>
        <p:txBody>
          <a:bodyPr>
            <a:normAutofit/>
          </a:bodyPr>
          <a:lstStyle/>
          <a:p>
            <a:pPr algn="ctr"/>
            <a:endParaRPr lang="en-US" sz="1200" dirty="0">
              <a:cs typeface="Times New Roman" panose="02020603050405020304" pitchFamily="18" charset="0"/>
            </a:endParaRPr>
          </a:p>
          <a:p>
            <a:pPr algn="ctr"/>
            <a:endParaRPr lang="en-US" sz="1200" dirty="0">
              <a:cs typeface="Times New Roman" panose="02020603050405020304" pitchFamily="18" charset="0"/>
            </a:endParaRPr>
          </a:p>
          <a:p>
            <a:pPr marL="0" indent="0">
              <a:buNone/>
            </a:pPr>
            <a:r>
              <a:rPr lang="en-US" dirty="0">
                <a:cs typeface="Times New Roman" panose="02020603050405020304" pitchFamily="18" charset="0"/>
              </a:rPr>
              <a:t>In groups of 3-4:</a:t>
            </a:r>
          </a:p>
          <a:p>
            <a:pPr marL="514350" indent="-514350">
              <a:buFont typeface="+mj-lt"/>
              <a:buAutoNum type="alphaLcParenR"/>
            </a:pPr>
            <a:r>
              <a:rPr lang="en-US" dirty="0">
                <a:cs typeface="Times New Roman" panose="02020603050405020304" pitchFamily="18" charset="0"/>
              </a:rPr>
              <a:t>take 10-minutes to review your section of the table (e.g., sessional faculty) </a:t>
            </a:r>
            <a:r>
              <a:rPr lang="en-US" i="1" dirty="0">
                <a:cs typeface="Times New Roman" panose="02020603050405020304" pitchFamily="18" charset="0"/>
              </a:rPr>
              <a:t>and</a:t>
            </a:r>
          </a:p>
          <a:p>
            <a:pPr marL="514350" indent="-514350">
              <a:buFont typeface="+mj-lt"/>
              <a:buAutoNum type="alphaLcParenR"/>
            </a:pPr>
            <a:r>
              <a:rPr lang="en-US" dirty="0">
                <a:cs typeface="Times New Roman" panose="02020603050405020304" pitchFamily="18" charset="0"/>
              </a:rPr>
              <a:t>decide which two levers you would target to enhance the teaching culture at the institution, and why.</a:t>
            </a:r>
            <a:endParaRPr lang="en-US" sz="1100" dirty="0">
              <a:cs typeface="Times New Roman" panose="02020603050405020304" pitchFamily="18" charset="0"/>
            </a:endParaRPr>
          </a:p>
          <a:p>
            <a:pPr marL="742950" indent="-171450">
              <a:tabLst>
                <a:tab pos="576263" algn="l"/>
              </a:tabLst>
            </a:pPr>
            <a:endParaRPr lang="en-US" sz="1100" dirty="0">
              <a:cs typeface="Times New Roman" panose="02020603050405020304" pitchFamily="18" charset="0"/>
            </a:endParaRPr>
          </a:p>
          <a:p>
            <a:pPr marL="742950" indent="-171450">
              <a:tabLst>
                <a:tab pos="576263" algn="l"/>
              </a:tabLst>
            </a:pPr>
            <a:endParaRPr lang="en-US" sz="1100" dirty="0">
              <a:cs typeface="Times New Roman" panose="02020603050405020304" pitchFamily="18" charset="0"/>
            </a:endParaRPr>
          </a:p>
          <a:p>
            <a:endParaRPr lang="en-US" sz="1100" dirty="0">
              <a:cs typeface="Times New Roman" panose="02020603050405020304" pitchFamily="18" charset="0"/>
            </a:endParaRPr>
          </a:p>
          <a:p>
            <a:r>
              <a:rPr lang="en-US" dirty="0">
                <a:cs typeface="Times New Roman" panose="02020603050405020304" pitchFamily="18" charset="0"/>
              </a:rPr>
              <a:t>After 10 minutes, each group will present their 2 levers and why they chose those levers</a:t>
            </a:r>
          </a:p>
        </p:txBody>
      </p:sp>
      <p:sp>
        <p:nvSpPr>
          <p:cNvPr id="5" name="Title 4"/>
          <p:cNvSpPr>
            <a:spLocks noGrp="1"/>
          </p:cNvSpPr>
          <p:nvPr>
            <p:ph type="title"/>
          </p:nvPr>
        </p:nvSpPr>
        <p:spPr/>
        <p:txBody>
          <a:bodyPr/>
          <a:lstStyle/>
          <a:p>
            <a:r>
              <a:rPr lang="en-CA" dirty="0"/>
              <a:t>TCPS Activity</a:t>
            </a:r>
          </a:p>
        </p:txBody>
      </p:sp>
    </p:spTree>
    <p:extLst>
      <p:ext uri="{BB962C8B-B14F-4D97-AF65-F5344CB8AC3E}">
        <p14:creationId xmlns:p14="http://schemas.microsoft.com/office/powerpoint/2010/main" val="119901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27" y="351058"/>
            <a:ext cx="11156852" cy="1325563"/>
          </a:xfrm>
        </p:spPr>
        <p:txBody>
          <a:bodyPr/>
          <a:lstStyle/>
          <a:p>
            <a:r>
              <a:rPr lang="en-CA" dirty="0"/>
              <a:t>Effective Practices to Enhance Teaching Culture</a:t>
            </a:r>
          </a:p>
        </p:txBody>
      </p:sp>
      <p:sp>
        <p:nvSpPr>
          <p:cNvPr id="3" name="Content Placeholder 2"/>
          <p:cNvSpPr>
            <a:spLocks noGrp="1"/>
          </p:cNvSpPr>
          <p:nvPr>
            <p:ph idx="1"/>
          </p:nvPr>
        </p:nvSpPr>
        <p:spPr/>
        <p:txBody>
          <a:bodyPr/>
          <a:lstStyle/>
          <a:p>
            <a:pPr marL="0" indent="0">
              <a:buNone/>
            </a:pPr>
            <a:r>
              <a:rPr lang="en-CA" dirty="0"/>
              <a:t>Gallery Walk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45" y="2546252"/>
            <a:ext cx="10726817" cy="3910818"/>
          </a:xfrm>
          <a:prstGeom prst="rect">
            <a:avLst/>
          </a:prstGeom>
        </p:spPr>
      </p:pic>
    </p:spTree>
    <p:extLst>
      <p:ext uri="{BB962C8B-B14F-4D97-AF65-F5344CB8AC3E}">
        <p14:creationId xmlns:p14="http://schemas.microsoft.com/office/powerpoint/2010/main" val="410689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51057"/>
            <a:ext cx="11147473" cy="1325563"/>
          </a:xfrm>
        </p:spPr>
        <p:txBody>
          <a:bodyPr/>
          <a:lstStyle/>
          <a:p>
            <a:r>
              <a:rPr lang="en-CA" dirty="0"/>
              <a:t>Effective Practices to Enhance Teaching Culture Gallery Walk</a:t>
            </a:r>
          </a:p>
        </p:txBody>
      </p:sp>
      <p:sp>
        <p:nvSpPr>
          <p:cNvPr id="3" name="Content Placeholder 2"/>
          <p:cNvSpPr>
            <a:spLocks noGrp="1"/>
          </p:cNvSpPr>
          <p:nvPr>
            <p:ph idx="1"/>
          </p:nvPr>
        </p:nvSpPr>
        <p:spPr>
          <a:xfrm>
            <a:off x="633046" y="2124221"/>
            <a:ext cx="8046720" cy="4375053"/>
          </a:xfrm>
        </p:spPr>
        <p:txBody>
          <a:bodyPr>
            <a:normAutofit fontScale="92500" lnSpcReduction="10000"/>
          </a:bodyPr>
          <a:lstStyle/>
          <a:p>
            <a:pPr marL="0" indent="0">
              <a:buNone/>
            </a:pPr>
            <a:r>
              <a:rPr lang="en-CA" dirty="0"/>
              <a:t>Choose one of the six levers you are interested in (form a new group at the chart).</a:t>
            </a:r>
          </a:p>
          <a:p>
            <a:pPr marL="0" indent="0">
              <a:buNone/>
            </a:pPr>
            <a:endParaRPr lang="en-CA" sz="1300" dirty="0"/>
          </a:p>
          <a:p>
            <a:pPr marL="514350" indent="-514350">
              <a:buFont typeface="+mj-lt"/>
              <a:buAutoNum type="arabicPeriod"/>
            </a:pPr>
            <a:r>
              <a:rPr lang="en-CA" dirty="0"/>
              <a:t>Brainstorm effective practices that would help promote that lever.</a:t>
            </a:r>
          </a:p>
          <a:p>
            <a:pPr marL="514350" indent="-514350">
              <a:buFont typeface="+mj-lt"/>
              <a:buAutoNum type="arabicPeriod"/>
            </a:pPr>
            <a:r>
              <a:rPr lang="en-CA" dirty="0"/>
              <a:t>Indicate what the suggestions are based on (</a:t>
            </a:r>
            <a:r>
              <a:rPr lang="en-CA" dirty="0" err="1"/>
              <a:t>eg</a:t>
            </a:r>
            <a:r>
              <a:rPr lang="en-CA" dirty="0"/>
              <a:t>. cases, research, theory, logic, etc.).</a:t>
            </a:r>
          </a:p>
          <a:p>
            <a:pPr marL="514350" indent="-514350">
              <a:buFont typeface="+mj-lt"/>
              <a:buAutoNum type="arabicPeriod"/>
            </a:pPr>
            <a:endParaRPr lang="en-CA" dirty="0"/>
          </a:p>
          <a:p>
            <a:pPr lvl="1"/>
            <a:r>
              <a:rPr lang="en-CA" dirty="0"/>
              <a:t>Record ideas on the flipchart paper</a:t>
            </a:r>
          </a:p>
          <a:p>
            <a:pPr lvl="1"/>
            <a:r>
              <a:rPr lang="en-CA" dirty="0"/>
              <a:t>Take about 7 minutes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5791" r="26469"/>
          <a:stretch/>
        </p:blipFill>
        <p:spPr>
          <a:xfrm>
            <a:off x="9045526" y="2312768"/>
            <a:ext cx="2940147" cy="3864194"/>
          </a:xfrm>
          <a:prstGeom prst="rect">
            <a:avLst/>
          </a:prstGeom>
        </p:spPr>
      </p:pic>
    </p:spTree>
    <p:extLst>
      <p:ext uri="{BB962C8B-B14F-4D97-AF65-F5344CB8AC3E}">
        <p14:creationId xmlns:p14="http://schemas.microsoft.com/office/powerpoint/2010/main" val="343314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6" y="2124221"/>
            <a:ext cx="8046720" cy="4375053"/>
          </a:xfrm>
        </p:spPr>
        <p:txBody>
          <a:bodyPr>
            <a:normAutofit/>
          </a:bodyPr>
          <a:lstStyle/>
          <a:p>
            <a:pPr marL="0" indent="0">
              <a:buNone/>
            </a:pPr>
            <a:r>
              <a:rPr lang="en-CA" dirty="0"/>
              <a:t>Rotate to the next lever.</a:t>
            </a:r>
          </a:p>
          <a:p>
            <a:pPr marL="0" indent="0">
              <a:buNone/>
            </a:pPr>
            <a:endParaRPr lang="en-CA" dirty="0"/>
          </a:p>
          <a:p>
            <a:pPr marL="0" indent="0">
              <a:buNone/>
            </a:pPr>
            <a:r>
              <a:rPr lang="en-CA" sz="3200" dirty="0"/>
              <a:t>Add to the ideas on the flipchart paper</a:t>
            </a:r>
          </a:p>
        </p:txBody>
      </p:sp>
      <p:sp>
        <p:nvSpPr>
          <p:cNvPr id="7" name="Title 1"/>
          <p:cNvSpPr>
            <a:spLocks noGrp="1"/>
          </p:cNvSpPr>
          <p:nvPr>
            <p:ph type="title"/>
          </p:nvPr>
        </p:nvSpPr>
        <p:spPr>
          <a:xfrm>
            <a:off x="633046" y="365125"/>
            <a:ext cx="11034932" cy="1325563"/>
          </a:xfrm>
        </p:spPr>
        <p:txBody>
          <a:bodyPr/>
          <a:lstStyle/>
          <a:p>
            <a:r>
              <a:rPr lang="en-CA" dirty="0"/>
              <a:t>Effective Practices to Enhance Teaching Culture Gallery Walk</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255" r="52745"/>
          <a:stretch/>
        </p:blipFill>
        <p:spPr>
          <a:xfrm>
            <a:off x="7658686" y="2027765"/>
            <a:ext cx="4009292" cy="4567963"/>
          </a:xfrm>
          <a:prstGeom prst="rect">
            <a:avLst/>
          </a:prstGeom>
        </p:spPr>
      </p:pic>
    </p:spTree>
    <p:extLst>
      <p:ext uri="{BB962C8B-B14F-4D97-AF65-F5344CB8AC3E}">
        <p14:creationId xmlns:p14="http://schemas.microsoft.com/office/powerpoint/2010/main" val="398137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Take a Gallery Walk to look at the other levers!</a:t>
            </a:r>
          </a:p>
          <a:p>
            <a:pPr lvl="1"/>
            <a:r>
              <a:rPr lang="en-CA" dirty="0"/>
              <a:t>about 5 minutes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17"/>
          <a:stretch/>
        </p:blipFill>
        <p:spPr>
          <a:xfrm>
            <a:off x="838200" y="2954215"/>
            <a:ext cx="10726817" cy="3742006"/>
          </a:xfrm>
          <a:prstGeom prst="rect">
            <a:avLst/>
          </a:prstGeom>
        </p:spPr>
      </p:pic>
      <p:sp>
        <p:nvSpPr>
          <p:cNvPr id="8" name="Title 1"/>
          <p:cNvSpPr>
            <a:spLocks noGrp="1"/>
          </p:cNvSpPr>
          <p:nvPr>
            <p:ph type="title"/>
          </p:nvPr>
        </p:nvSpPr>
        <p:spPr>
          <a:xfrm>
            <a:off x="633046" y="365125"/>
            <a:ext cx="11147473" cy="1325563"/>
          </a:xfrm>
        </p:spPr>
        <p:txBody>
          <a:bodyPr/>
          <a:lstStyle/>
          <a:p>
            <a:r>
              <a:rPr lang="en-CA" dirty="0"/>
              <a:t>Effective Practices to Enhance Teaching Culture Gallery Walk</a:t>
            </a:r>
          </a:p>
        </p:txBody>
      </p:sp>
    </p:spTree>
    <p:extLst>
      <p:ext uri="{BB962C8B-B14F-4D97-AF65-F5344CB8AC3E}">
        <p14:creationId xmlns:p14="http://schemas.microsoft.com/office/powerpoint/2010/main" val="21837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endParaRPr lang="en-US" dirty="0"/>
          </a:p>
        </p:txBody>
      </p:sp>
      <p:sp>
        <p:nvSpPr>
          <p:cNvPr id="3" name="Content Placeholder 2"/>
          <p:cNvSpPr>
            <a:spLocks noGrp="1"/>
          </p:cNvSpPr>
          <p:nvPr>
            <p:ph idx="1"/>
          </p:nvPr>
        </p:nvSpPr>
        <p:spPr>
          <a:xfrm>
            <a:off x="838200" y="2222695"/>
            <a:ext cx="10515600" cy="3954268"/>
          </a:xfrm>
        </p:spPr>
        <p:txBody>
          <a:bodyPr>
            <a:normAutofit/>
          </a:bodyPr>
          <a:lstStyle/>
          <a:p>
            <a:pPr marL="514350" lvl="0" indent="-514350">
              <a:buFont typeface="+mj-lt"/>
              <a:buAutoNum type="arabicPeriod"/>
            </a:pPr>
            <a:r>
              <a:rPr lang="en-CA" sz="3200" dirty="0"/>
              <a:t>What is teaching culture?  </a:t>
            </a:r>
          </a:p>
          <a:p>
            <a:pPr marL="514350" lvl="0" indent="-514350">
              <a:buFont typeface="+mj-lt"/>
              <a:buAutoNum type="arabicPeriod"/>
            </a:pPr>
            <a:r>
              <a:rPr lang="en-CA" sz="3200" dirty="0"/>
              <a:t>Why do we care?</a:t>
            </a:r>
          </a:p>
          <a:p>
            <a:pPr marL="514350" lvl="0" indent="-514350">
              <a:buFont typeface="+mj-lt"/>
              <a:buAutoNum type="arabicPeriod"/>
            </a:pPr>
            <a:r>
              <a:rPr lang="en-CA" dirty="0"/>
              <a:t>How would you know if a culture values teaching?</a:t>
            </a:r>
          </a:p>
          <a:p>
            <a:pPr marL="514350" lvl="0" indent="-514350">
              <a:buFont typeface="+mj-lt"/>
              <a:buAutoNum type="arabicPeriod"/>
            </a:pPr>
            <a:r>
              <a:rPr lang="en-CA" sz="3200" dirty="0"/>
              <a:t>Teaching Culture Perspectives Survey (TCPS)</a:t>
            </a:r>
          </a:p>
          <a:p>
            <a:pPr marL="514350" lvl="0" indent="-514350">
              <a:buFont typeface="+mj-lt"/>
              <a:buAutoNum type="arabicPeriod"/>
            </a:pPr>
            <a:r>
              <a:rPr lang="en-CA" dirty="0"/>
              <a:t>What are Effective Practices to enhance a teaching culture? </a:t>
            </a:r>
            <a:endParaRPr lang="en-CA" sz="3200" dirty="0"/>
          </a:p>
          <a:p>
            <a:pPr marL="514350" lvl="0" indent="-514350">
              <a:buFont typeface="+mj-lt"/>
              <a:buAutoNum type="arabicPeriod"/>
            </a:pPr>
            <a:endParaRPr lang="en-CA" sz="3200" dirty="0"/>
          </a:p>
          <a:p>
            <a:pPr marL="0" indent="0">
              <a:buNone/>
            </a:pPr>
            <a:endParaRPr lang="en-US" sz="3600" dirty="0"/>
          </a:p>
        </p:txBody>
      </p:sp>
      <p:pic>
        <p:nvPicPr>
          <p:cNvPr id="4" name="Picture 3"/>
          <p:cNvPicPr>
            <a:picLocks noChangeAspect="1"/>
          </p:cNvPicPr>
          <p:nvPr/>
        </p:nvPicPr>
        <p:blipFill rotWithShape="1">
          <a:blip r:embed="rId2"/>
          <a:srcRect l="26011" t="58734" r="31375" b="33063"/>
          <a:stretch/>
        </p:blipFill>
        <p:spPr>
          <a:xfrm>
            <a:off x="0" y="5446233"/>
            <a:ext cx="12192000" cy="1319009"/>
          </a:xfrm>
          <a:prstGeom prst="rect">
            <a:avLst/>
          </a:prstGeom>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3966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a:xfrm>
            <a:off x="576775" y="1825625"/>
            <a:ext cx="6794696" cy="4351338"/>
          </a:xfrm>
        </p:spPr>
        <p:txBody>
          <a:bodyPr/>
          <a:lstStyle/>
          <a:p>
            <a:pPr marL="514350" lvl="0" indent="-514350">
              <a:buFont typeface="+mj-lt"/>
              <a:buAutoNum type="arabicPeriod"/>
            </a:pPr>
            <a:r>
              <a:rPr lang="en-CA" dirty="0"/>
              <a:t>What is teaching culture?  </a:t>
            </a:r>
          </a:p>
          <a:p>
            <a:pPr marL="514350" lvl="0" indent="-514350">
              <a:buFont typeface="+mj-lt"/>
              <a:buAutoNum type="arabicPeriod"/>
            </a:pPr>
            <a:r>
              <a:rPr lang="en-CA" dirty="0"/>
              <a:t>Why do we care?</a:t>
            </a:r>
          </a:p>
          <a:p>
            <a:pPr marL="514350" lvl="0" indent="-514350">
              <a:buFont typeface="+mj-lt"/>
              <a:buAutoNum type="arabicPeriod"/>
            </a:pPr>
            <a:r>
              <a:rPr lang="en-CA" dirty="0"/>
              <a:t>How would you know if a culture values teaching?</a:t>
            </a:r>
          </a:p>
          <a:p>
            <a:pPr marL="514350" lvl="0" indent="-514350">
              <a:buFont typeface="+mj-lt"/>
              <a:buAutoNum type="arabicPeriod"/>
            </a:pPr>
            <a:r>
              <a:rPr lang="en-CA" dirty="0"/>
              <a:t>Teaching Culture Perspectives Survey (TCPS)</a:t>
            </a:r>
          </a:p>
          <a:p>
            <a:pPr marL="514350" lvl="0" indent="-514350">
              <a:buFont typeface="+mj-lt"/>
              <a:buAutoNum type="arabicPeriod"/>
            </a:pPr>
            <a:r>
              <a:rPr lang="en-CA" dirty="0"/>
              <a:t>Effective Practices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591" r="9775"/>
          <a:stretch/>
        </p:blipFill>
        <p:spPr>
          <a:xfrm>
            <a:off x="6944258" y="1941341"/>
            <a:ext cx="4858538" cy="4521591"/>
          </a:xfrm>
          <a:prstGeom prst="rect">
            <a:avLst/>
          </a:prstGeom>
        </p:spPr>
      </p:pic>
    </p:spTree>
    <p:extLst>
      <p:ext uri="{BB962C8B-B14F-4D97-AF65-F5344CB8AC3E}">
        <p14:creationId xmlns:p14="http://schemas.microsoft.com/office/powerpoint/2010/main" val="395990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Reflection</a:t>
            </a:r>
          </a:p>
        </p:txBody>
      </p:sp>
      <p:sp>
        <p:nvSpPr>
          <p:cNvPr id="3" name="Content Placeholder 2"/>
          <p:cNvSpPr>
            <a:spLocks noGrp="1"/>
          </p:cNvSpPr>
          <p:nvPr>
            <p:ph idx="1"/>
          </p:nvPr>
        </p:nvSpPr>
        <p:spPr>
          <a:xfrm>
            <a:off x="140677" y="2025747"/>
            <a:ext cx="11690251" cy="4151215"/>
          </a:xfrm>
        </p:spPr>
        <p:txBody>
          <a:bodyPr>
            <a:normAutofit/>
          </a:bodyPr>
          <a:lstStyle/>
          <a:p>
            <a:pPr marL="0" indent="0">
              <a:buNone/>
            </a:pPr>
            <a:r>
              <a:rPr lang="en-CA" sz="3600" dirty="0"/>
              <a:t>What ideas might be useful for you, or your area/institution?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0593" b="16468"/>
          <a:stretch/>
        </p:blipFill>
        <p:spPr>
          <a:xfrm>
            <a:off x="0" y="3179301"/>
            <a:ext cx="12330228" cy="3671669"/>
          </a:xfrm>
          <a:prstGeom prst="rect">
            <a:avLst/>
          </a:prstGeom>
        </p:spPr>
      </p:pic>
    </p:spTree>
    <p:extLst>
      <p:ext uri="{BB962C8B-B14F-4D97-AF65-F5344CB8AC3E}">
        <p14:creationId xmlns:p14="http://schemas.microsoft.com/office/powerpoint/2010/main" val="65588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455" y="2675731"/>
            <a:ext cx="10515600" cy="1325563"/>
          </a:xfrm>
        </p:spPr>
        <p:txBody>
          <a:bodyPr/>
          <a:lstStyle/>
          <a:p>
            <a:r>
              <a:rPr lang="en-CA" dirty="0"/>
              <a:t>Thank you!</a:t>
            </a:r>
          </a:p>
        </p:txBody>
      </p:sp>
      <p:sp>
        <p:nvSpPr>
          <p:cNvPr id="3" name="Content Placeholder 2"/>
          <p:cNvSpPr>
            <a:spLocks noGrp="1"/>
          </p:cNvSpPr>
          <p:nvPr>
            <p:ph idx="1"/>
          </p:nvPr>
        </p:nvSpPr>
        <p:spPr>
          <a:xfrm>
            <a:off x="191087" y="3883260"/>
            <a:ext cx="6969369" cy="2549428"/>
          </a:xfrm>
        </p:spPr>
        <p:txBody>
          <a:bodyPr/>
          <a:lstStyle/>
          <a:p>
            <a:pPr marL="0" indent="0">
              <a:buNone/>
            </a:pPr>
            <a:r>
              <a:rPr lang="en-CA" dirty="0"/>
              <a:t>Erika Kustra (kustraed@uwindsor.ca)</a:t>
            </a:r>
          </a:p>
          <a:p>
            <a:pPr marL="0" indent="0">
              <a:buNone/>
            </a:pPr>
            <a:r>
              <a:rPr lang="en-CA" dirty="0"/>
              <a:t>Ken N. Meadows (kmeadow2@uwo.ca)</a:t>
            </a:r>
          </a:p>
          <a:p>
            <a:pPr marL="0" indent="0">
              <a:buNone/>
            </a:pPr>
            <a:r>
              <a:rPr lang="en-CA" dirty="0"/>
              <a:t>Paola Borin (borin@ryerson.ca)</a:t>
            </a:r>
          </a:p>
          <a:p>
            <a:pPr marL="0" indent="0">
              <a:buNone/>
            </a:pPr>
            <a:r>
              <a:rPr lang="en-CA" dirty="0"/>
              <a:t>Lindsay Shaw (shaw11r@uwindsor.ca)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7603" b="36583"/>
          <a:stretch/>
        </p:blipFill>
        <p:spPr bwMode="auto">
          <a:xfrm>
            <a:off x="0" y="0"/>
            <a:ext cx="12192000" cy="239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rot="10800000">
            <a:off x="0" y="0"/>
            <a:ext cx="12192000" cy="149299"/>
          </a:xfrm>
          <a:prstGeom prst="rect">
            <a:avLst/>
          </a:prstGeom>
          <a:gradFill flip="none" rotWithShape="1">
            <a:gsLst>
              <a:gs pos="30000">
                <a:schemeClr val="accent6">
                  <a:lumMod val="50000"/>
                </a:schemeClr>
              </a:gs>
              <a:gs pos="74000">
                <a:schemeClr val="accent6">
                  <a:lumMod val="75000"/>
                </a:schemeClr>
              </a:gs>
              <a:gs pos="83000">
                <a:schemeClr val="accent6">
                  <a:lumMod val="60000"/>
                  <a:lumOff val="40000"/>
                </a:schemeClr>
              </a:gs>
              <a:gs pos="100000">
                <a:schemeClr val="accent6">
                  <a:lumMod val="40000"/>
                  <a:lumOff val="60000"/>
                </a:schemeClr>
              </a:gs>
            </a:gsLst>
            <a:lin ang="162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CA" sz="4400" kern="1200" dirty="0">
                <a:solidFill>
                  <a:schemeClr val="bg1"/>
                </a:solidFill>
                <a:latin typeface="+mj-lt"/>
                <a:ea typeface="+mj-ea"/>
                <a:cs typeface="+mj-cs"/>
              </a:defRPr>
            </a:lvl1pPr>
          </a:lstStyle>
          <a:p>
            <a:endParaRPr lang="en-CA" dirty="0"/>
          </a:p>
        </p:txBody>
      </p:sp>
      <p:sp>
        <p:nvSpPr>
          <p:cNvPr id="7" name="Title 1"/>
          <p:cNvSpPr txBox="1">
            <a:spLocks/>
          </p:cNvSpPr>
          <p:nvPr/>
        </p:nvSpPr>
        <p:spPr>
          <a:xfrm>
            <a:off x="0" y="2391508"/>
            <a:ext cx="12192000" cy="149299"/>
          </a:xfrm>
          <a:prstGeom prst="rect">
            <a:avLst/>
          </a:prstGeom>
          <a:gradFill flip="none" rotWithShape="1">
            <a:gsLst>
              <a:gs pos="30000">
                <a:schemeClr val="accent6">
                  <a:lumMod val="50000"/>
                </a:schemeClr>
              </a:gs>
              <a:gs pos="74000">
                <a:schemeClr val="accent6">
                  <a:lumMod val="75000"/>
                </a:schemeClr>
              </a:gs>
              <a:gs pos="83000">
                <a:schemeClr val="accent6">
                  <a:lumMod val="60000"/>
                  <a:lumOff val="40000"/>
                </a:schemeClr>
              </a:gs>
              <a:gs pos="100000">
                <a:schemeClr val="accent6">
                  <a:lumMod val="40000"/>
                  <a:lumOff val="60000"/>
                </a:schemeClr>
              </a:gs>
            </a:gsLst>
            <a:lin ang="162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CA" sz="4400" kern="1200" dirty="0">
                <a:solidFill>
                  <a:schemeClr val="bg1"/>
                </a:solidFill>
                <a:latin typeface="+mj-lt"/>
                <a:ea typeface="+mj-ea"/>
                <a:cs typeface="+mj-cs"/>
              </a:defRPr>
            </a:lvl1pPr>
          </a:lstStyle>
          <a:p>
            <a:endParaRPr lang="en-CA"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274" r="22357"/>
          <a:stretch/>
        </p:blipFill>
        <p:spPr>
          <a:xfrm>
            <a:off x="6844942" y="2724003"/>
            <a:ext cx="5256628" cy="3844897"/>
          </a:xfrm>
          <a:prstGeom prst="rect">
            <a:avLst/>
          </a:prstGeom>
        </p:spPr>
      </p:pic>
    </p:spTree>
    <p:extLst>
      <p:ext uri="{BB962C8B-B14F-4D97-AF65-F5344CB8AC3E}">
        <p14:creationId xmlns:p14="http://schemas.microsoft.com/office/powerpoint/2010/main" val="371754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72" y="1781164"/>
            <a:ext cx="4814228" cy="32227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0" y="1825625"/>
            <a:ext cx="5515708" cy="3677139"/>
          </a:xfrm>
          <a:prstGeom prst="rect">
            <a:avLst/>
          </a:prstGeom>
        </p:spPr>
      </p:pic>
      <p:sp>
        <p:nvSpPr>
          <p:cNvPr id="2" name="Title 1"/>
          <p:cNvSpPr>
            <a:spLocks noGrp="1"/>
          </p:cNvSpPr>
          <p:nvPr>
            <p:ph type="title"/>
          </p:nvPr>
        </p:nvSpPr>
        <p:spPr>
          <a:xfrm>
            <a:off x="787791" y="365125"/>
            <a:ext cx="11282288" cy="1325563"/>
          </a:xfrm>
        </p:spPr>
        <p:txBody>
          <a:bodyPr/>
          <a:lstStyle/>
          <a:p>
            <a:r>
              <a:rPr lang="en-CA" dirty="0"/>
              <a:t>What is a teaching culture?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628" y="3436420"/>
            <a:ext cx="4840560" cy="3223906"/>
          </a:xfrm>
          <a:prstGeom prst="rect">
            <a:avLst/>
          </a:prstGeom>
        </p:spPr>
      </p:pic>
    </p:spTree>
    <p:extLst>
      <p:ext uri="{BB962C8B-B14F-4D97-AF65-F5344CB8AC3E}">
        <p14:creationId xmlns:p14="http://schemas.microsoft.com/office/powerpoint/2010/main" val="25044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Teaching Culture?</a:t>
            </a:r>
          </a:p>
        </p:txBody>
      </p:sp>
      <p:sp>
        <p:nvSpPr>
          <p:cNvPr id="3" name="Content Placeholder 2"/>
          <p:cNvSpPr>
            <a:spLocks noGrp="1"/>
          </p:cNvSpPr>
          <p:nvPr>
            <p:ph idx="1"/>
          </p:nvPr>
        </p:nvSpPr>
        <p:spPr/>
        <p:txBody>
          <a:bodyPr>
            <a:normAutofit/>
          </a:bodyPr>
          <a:lstStyle/>
          <a:p>
            <a:pPr marL="0" indent="0">
              <a:buNone/>
            </a:pPr>
            <a:r>
              <a:rPr lang="en-CA" b="1" dirty="0"/>
              <a:t>Institutional culture:  </a:t>
            </a:r>
            <a:r>
              <a:rPr lang="en-CA" dirty="0"/>
              <a:t>embedded patterns, behaviours, shared values, beliefs, and ideologies which help define educator and learner experiences, and can have numerous micro-cultures</a:t>
            </a:r>
          </a:p>
          <a:p>
            <a:pPr marL="0" indent="0">
              <a:buNone/>
            </a:pPr>
            <a:r>
              <a:rPr lang="da-DK" sz="2400" dirty="0"/>
              <a:t>(Cox et al., 2011; Kustra et al. 2014; Mårtensson &amp; Roxå, 2016)</a:t>
            </a:r>
          </a:p>
          <a:p>
            <a:pPr marL="0" indent="0">
              <a:buNone/>
            </a:pPr>
            <a:endParaRPr lang="en-CA" dirty="0"/>
          </a:p>
          <a:p>
            <a:pPr marL="0" indent="0">
              <a:buNone/>
            </a:pPr>
            <a:r>
              <a:rPr lang="en-CA" b="1" dirty="0"/>
              <a:t>Teaching culture:  </a:t>
            </a:r>
            <a:r>
              <a:rPr lang="en-CA" dirty="0"/>
              <a:t>an institutional culture </a:t>
            </a:r>
            <a:r>
              <a:rPr lang="en-CA" b="1" i="1" dirty="0"/>
              <a:t>demonstrating teaching is valued </a:t>
            </a:r>
            <a:r>
              <a:rPr lang="en-CA" sz="2400" dirty="0"/>
              <a:t>(Kustra et al, 2014)</a:t>
            </a:r>
          </a:p>
        </p:txBody>
      </p:sp>
    </p:spTree>
    <p:extLst>
      <p:ext uri="{BB962C8B-B14F-4D97-AF65-F5344CB8AC3E}">
        <p14:creationId xmlns:p14="http://schemas.microsoft.com/office/powerpoint/2010/main" val="417486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does a Teaching Culture Matter?</a:t>
            </a:r>
          </a:p>
        </p:txBody>
      </p:sp>
      <p:sp>
        <p:nvSpPr>
          <p:cNvPr id="3" name="Content Placeholder 2"/>
          <p:cNvSpPr>
            <a:spLocks noGrp="1"/>
          </p:cNvSpPr>
          <p:nvPr>
            <p:ph idx="1"/>
          </p:nvPr>
        </p:nvSpPr>
        <p:spPr/>
        <p:txBody>
          <a:bodyPr/>
          <a:lstStyle/>
          <a:p>
            <a:pPr marL="0" indent="0">
              <a:buNone/>
            </a:pPr>
            <a:r>
              <a:rPr lang="en-CA" dirty="0"/>
              <a:t>Discuss in small groups of 3-4.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032" y="2223942"/>
            <a:ext cx="5270695" cy="39530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753" y="3732848"/>
            <a:ext cx="3969825" cy="29773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3" y="3001693"/>
            <a:ext cx="3840480" cy="2880360"/>
          </a:xfrm>
          <a:prstGeom prst="rect">
            <a:avLst/>
          </a:prstGeom>
        </p:spPr>
      </p:pic>
    </p:spTree>
    <p:extLst>
      <p:ext uri="{BB962C8B-B14F-4D97-AF65-F5344CB8AC3E}">
        <p14:creationId xmlns:p14="http://schemas.microsoft.com/office/powerpoint/2010/main" val="348968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does a Teaching Culture Matter?</a:t>
            </a:r>
          </a:p>
        </p:txBody>
      </p:sp>
      <p:sp>
        <p:nvSpPr>
          <p:cNvPr id="3" name="Content Placeholder 2"/>
          <p:cNvSpPr>
            <a:spLocks noGrp="1"/>
          </p:cNvSpPr>
          <p:nvPr>
            <p:ph idx="1"/>
          </p:nvPr>
        </p:nvSpPr>
        <p:spPr/>
        <p:txBody>
          <a:bodyPr>
            <a:normAutofit lnSpcReduction="10000"/>
          </a:bodyPr>
          <a:lstStyle/>
          <a:p>
            <a:r>
              <a:rPr lang="en-CA" dirty="0"/>
              <a:t>Contributes to a shared campus commitment to teaching excellence </a:t>
            </a:r>
          </a:p>
          <a:p>
            <a:r>
              <a:rPr lang="en-CA" dirty="0"/>
              <a:t>Impacts student learning, student engagement, and student retention </a:t>
            </a:r>
          </a:p>
          <a:p>
            <a:r>
              <a:rPr lang="en-CA" dirty="0"/>
              <a:t>Influences faculty motivation and behavior</a:t>
            </a:r>
          </a:p>
          <a:p>
            <a:r>
              <a:rPr lang="en-CA" dirty="0"/>
              <a:t>Impacts finances</a:t>
            </a:r>
          </a:p>
          <a:p>
            <a:endParaRPr lang="en-CA" dirty="0"/>
          </a:p>
          <a:p>
            <a:pPr marL="0" indent="0" algn="r">
              <a:buNone/>
            </a:pPr>
            <a:r>
              <a:rPr lang="en-CA" sz="2200" dirty="0"/>
              <a:t>Berger &amp; Braxton, 1998; </a:t>
            </a:r>
            <a:r>
              <a:rPr lang="en-CA" sz="2200" dirty="0" err="1"/>
              <a:t>Bergquist</a:t>
            </a:r>
            <a:r>
              <a:rPr lang="en-CA" sz="2200" dirty="0"/>
              <a:t> &amp; </a:t>
            </a:r>
            <a:r>
              <a:rPr lang="en-CA" sz="2200" dirty="0" err="1"/>
              <a:t>Pawlak</a:t>
            </a:r>
            <a:r>
              <a:rPr lang="en-CA" sz="2200" dirty="0"/>
              <a:t>, 2008; </a:t>
            </a:r>
          </a:p>
          <a:p>
            <a:pPr marL="0" indent="0" algn="r">
              <a:buNone/>
            </a:pPr>
            <a:r>
              <a:rPr lang="en-CA" sz="2200" dirty="0"/>
              <a:t>Cox et al., 2011; Feldman &amp; Paulsen, 1999; Grayson &amp; Grayson, 2003</a:t>
            </a:r>
          </a:p>
          <a:p>
            <a:endParaRPr lang="en-CA" dirty="0"/>
          </a:p>
          <a:p>
            <a:endParaRPr lang="en-CA" dirty="0"/>
          </a:p>
        </p:txBody>
      </p:sp>
    </p:spTree>
    <p:extLst>
      <p:ext uri="{BB962C8B-B14F-4D97-AF65-F5344CB8AC3E}">
        <p14:creationId xmlns:p14="http://schemas.microsoft.com/office/powerpoint/2010/main" val="391096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would you know if a teaching culture valued teaching?</a:t>
            </a:r>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114462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98806" y="640178"/>
            <a:ext cx="9015805" cy="882650"/>
          </a:xfrm>
        </p:spPr>
        <p:txBody>
          <a:bodyPr>
            <a:normAutofit/>
          </a:bodyPr>
          <a:lstStyle/>
          <a:p>
            <a:r>
              <a:rPr lang="en-CA" dirty="0"/>
              <a:t>A culture that values teaching has: </a:t>
            </a:r>
          </a:p>
        </p:txBody>
      </p:sp>
      <p:sp>
        <p:nvSpPr>
          <p:cNvPr id="3" name="Content Placeholder 2"/>
          <p:cNvSpPr>
            <a:spLocks noGrp="1"/>
          </p:cNvSpPr>
          <p:nvPr>
            <p:ph idx="1"/>
          </p:nvPr>
        </p:nvSpPr>
        <p:spPr>
          <a:xfrm>
            <a:off x="1181686" y="1661209"/>
            <a:ext cx="9162465" cy="5545138"/>
          </a:xfrm>
        </p:spPr>
        <p:txBody>
          <a:bodyPr>
            <a:normAutofit lnSpcReduction="10000"/>
          </a:bodyPr>
          <a:lstStyle/>
          <a:p>
            <a:pPr>
              <a:defRPr/>
            </a:pPr>
            <a:r>
              <a:rPr lang="en-CA" sz="2800" dirty="0"/>
              <a:t>A shared campus commitment to teaching</a:t>
            </a:r>
          </a:p>
          <a:p>
            <a:pPr>
              <a:defRPr/>
            </a:pPr>
            <a:r>
              <a:rPr lang="en-CA" sz="2800" dirty="0"/>
              <a:t>Meaningful and constructive evaluation of teaching </a:t>
            </a:r>
          </a:p>
          <a:p>
            <a:pPr>
              <a:defRPr/>
            </a:pPr>
            <a:r>
              <a:rPr lang="en-CA" sz="2800" dirty="0"/>
              <a:t>Broad engagement (students, faculty, stakeholders)</a:t>
            </a:r>
          </a:p>
          <a:p>
            <a:pPr>
              <a:defRPr/>
            </a:pPr>
            <a:r>
              <a:rPr lang="en-CA" sz="2800" dirty="0"/>
              <a:t>Hiring and promotion practices related to teaching</a:t>
            </a:r>
          </a:p>
          <a:p>
            <a:pPr>
              <a:defRPr/>
            </a:pPr>
            <a:r>
              <a:rPr lang="en-CA" sz="2800" dirty="0"/>
              <a:t>Infrastructure</a:t>
            </a:r>
          </a:p>
          <a:p>
            <a:pPr>
              <a:defRPr/>
            </a:pPr>
            <a:r>
              <a:rPr lang="en-CA" sz="2800" dirty="0"/>
              <a:t>Support for teacher development</a:t>
            </a:r>
          </a:p>
          <a:p>
            <a:pPr>
              <a:defRPr/>
            </a:pPr>
            <a:r>
              <a:rPr lang="en-CA" sz="2800" dirty="0"/>
              <a:t>Teachers who use good practices</a:t>
            </a:r>
          </a:p>
          <a:p>
            <a:pPr>
              <a:defRPr/>
            </a:pPr>
            <a:r>
              <a:rPr lang="en-CA" sz="2800" dirty="0"/>
              <a:t>Recognition of good teaching</a:t>
            </a:r>
          </a:p>
          <a:p>
            <a:pPr>
              <a:defRPr/>
            </a:pPr>
            <a:r>
              <a:rPr lang="en-CA" sz="2800" dirty="0"/>
              <a:t>Opportunities to develop teaching leadership</a:t>
            </a:r>
          </a:p>
          <a:p>
            <a:pPr>
              <a:defRPr/>
            </a:pPr>
            <a:r>
              <a:rPr lang="en-CA" sz="2800" dirty="0"/>
              <a:t>Institutional policies to foster quality teaching</a:t>
            </a:r>
          </a:p>
          <a:p>
            <a:pPr>
              <a:defRPr/>
            </a:pPr>
            <a:r>
              <a:rPr lang="en-CA" sz="2800" dirty="0"/>
              <a:t>Regular assessment of impact for improvement</a:t>
            </a:r>
          </a:p>
        </p:txBody>
      </p:sp>
      <p:sp>
        <p:nvSpPr>
          <p:cNvPr id="4" name="Rectangle 3"/>
          <p:cNvSpPr/>
          <p:nvPr/>
        </p:nvSpPr>
        <p:spPr>
          <a:xfrm>
            <a:off x="9081938" y="5555850"/>
            <a:ext cx="2884233" cy="830997"/>
          </a:xfrm>
          <a:prstGeom prst="rect">
            <a:avLst/>
          </a:prstGeom>
          <a:ln>
            <a:noFill/>
          </a:ln>
          <a:effectLst>
            <a:softEdge rad="1270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en-CA" sz="1600" dirty="0"/>
              <a:t>(</a:t>
            </a:r>
            <a:r>
              <a:rPr lang="en-CA" sz="1600" dirty="0" err="1"/>
              <a:t>Henard</a:t>
            </a:r>
            <a:r>
              <a:rPr lang="en-CA" sz="1600" dirty="0"/>
              <a:t> &amp; </a:t>
            </a:r>
            <a:r>
              <a:rPr lang="en-CA" sz="1600" dirty="0" err="1"/>
              <a:t>Roseveare</a:t>
            </a:r>
            <a:r>
              <a:rPr lang="en-CA" sz="1600" dirty="0"/>
              <a:t>, 2012; Kustra, et al, 2014 and 2015; Paulsen &amp; Feldman, 1995)</a:t>
            </a:r>
          </a:p>
        </p:txBody>
      </p:sp>
    </p:spTree>
    <p:extLst>
      <p:ext uri="{BB962C8B-B14F-4D97-AF65-F5344CB8AC3E}">
        <p14:creationId xmlns:p14="http://schemas.microsoft.com/office/powerpoint/2010/main" val="63562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942" y="2166425"/>
            <a:ext cx="10311617" cy="3715116"/>
          </a:xfrm>
        </p:spPr>
        <p:txBody>
          <a:bodyPr>
            <a:normAutofit/>
          </a:bodyPr>
          <a:lstStyle/>
          <a:p>
            <a:r>
              <a:rPr lang="en-US" sz="3600" dirty="0">
                <a:cs typeface="Times New Roman" panose="02020603050405020304" pitchFamily="18" charset="0"/>
              </a:rPr>
              <a:t>Survey developed from framework of institutional indicators that support quality teaching</a:t>
            </a:r>
          </a:p>
          <a:p>
            <a:endParaRPr lang="en-US" sz="3600" baseline="30000" dirty="0">
              <a:cs typeface="Times New Roman" panose="02020603050405020304" pitchFamily="18" charset="0"/>
            </a:endParaRPr>
          </a:p>
          <a:p>
            <a:r>
              <a:rPr lang="en-US" sz="3600" dirty="0">
                <a:cs typeface="Times New Roman" panose="02020603050405020304" pitchFamily="18" charset="0"/>
              </a:rPr>
              <a:t>Intended to assess perceptions of institutional teaching culture for different stakeholder groups</a:t>
            </a:r>
          </a:p>
        </p:txBody>
      </p:sp>
      <p:sp>
        <p:nvSpPr>
          <p:cNvPr id="4" name="TextBox 3"/>
          <p:cNvSpPr txBox="1"/>
          <p:nvPr/>
        </p:nvSpPr>
        <p:spPr>
          <a:xfrm>
            <a:off x="865162" y="618978"/>
            <a:ext cx="10635175" cy="769441"/>
          </a:xfrm>
          <a:prstGeom prst="rect">
            <a:avLst/>
          </a:prstGeom>
          <a:noFill/>
        </p:spPr>
        <p:txBody>
          <a:bodyPr wrap="square" rtlCol="0">
            <a:spAutoFit/>
          </a:bodyPr>
          <a:lstStyle/>
          <a:p>
            <a:r>
              <a:rPr lang="en-US" sz="4400" dirty="0">
                <a:latin typeface="+mj-lt"/>
                <a:cs typeface="Times New Roman" panose="02020603050405020304" pitchFamily="18" charset="0"/>
              </a:rPr>
              <a:t>Teaching Culture Perception Survey</a:t>
            </a:r>
            <a:endParaRPr lang="en-US" sz="4400" dirty="0">
              <a:latin typeface="+mj-lt"/>
            </a:endParaRPr>
          </a:p>
        </p:txBody>
      </p:sp>
    </p:spTree>
    <p:extLst>
      <p:ext uri="{BB962C8B-B14F-4D97-AF65-F5344CB8AC3E}">
        <p14:creationId xmlns:p14="http://schemas.microsoft.com/office/powerpoint/2010/main" val="3585011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716</TotalTime>
  <Words>1168</Words>
  <Application>Microsoft Office PowerPoint</Application>
  <PresentationFormat>Widescreen</PresentationFormat>
  <Paragraphs>200</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Gothic</vt:lpstr>
      <vt:lpstr>MS Mincho</vt:lpstr>
      <vt:lpstr>Arial</vt:lpstr>
      <vt:lpstr>Calibri</vt:lpstr>
      <vt:lpstr>Times New Roman</vt:lpstr>
      <vt:lpstr>Wingdings</vt:lpstr>
      <vt:lpstr>Office Theme</vt:lpstr>
      <vt:lpstr>Enhancing Institutional Teaching Culture Based on Evidence:  Indicators, Perceptions and Recommendations</vt:lpstr>
      <vt:lpstr>Agenda</vt:lpstr>
      <vt:lpstr>What is a teaching culture?</vt:lpstr>
      <vt:lpstr>What is a Teaching Culture?</vt:lpstr>
      <vt:lpstr>Why does a Teaching Culture Matter?</vt:lpstr>
      <vt:lpstr>Why does a Teaching Culture Matter?</vt:lpstr>
      <vt:lpstr>How would you know if a teaching culture valued teaching?</vt:lpstr>
      <vt:lpstr>A culture that values teaching has: </vt:lpstr>
      <vt:lpstr>PowerPoint Presentation</vt:lpstr>
      <vt:lpstr>PowerPoint Presentation</vt:lpstr>
      <vt:lpstr>Teaching Culture Perception Survey</vt:lpstr>
      <vt:lpstr>Teaching Culture Perception Survey (TCPS)</vt:lpstr>
      <vt:lpstr>Teaching Culture Perception Survey</vt:lpstr>
      <vt:lpstr>TCPS Activity</vt:lpstr>
      <vt:lpstr>TCPS Activity</vt:lpstr>
      <vt:lpstr>Effective Practices to Enhance Teaching Culture</vt:lpstr>
      <vt:lpstr>Effective Practices to Enhance Teaching Culture Gallery Walk</vt:lpstr>
      <vt:lpstr>Effective Practices to Enhance Teaching Culture Gallery Walk</vt:lpstr>
      <vt:lpstr>Effective Practices to Enhance Teaching Culture Gallery Walk</vt:lpstr>
      <vt:lpstr>Summary</vt:lpstr>
      <vt:lpstr>Reflection</vt:lpstr>
      <vt:lpstr>Thank you!</vt:lpstr>
    </vt:vector>
  </TitlesOfParts>
  <Company>University of Windsor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Practices</dc:title>
  <dc:creator>Erika</dc:creator>
  <cp:lastModifiedBy>Lindsay Shaw</cp:lastModifiedBy>
  <cp:revision>97</cp:revision>
  <cp:lastPrinted>2017-04-18T23:34:31Z</cp:lastPrinted>
  <dcterms:created xsi:type="dcterms:W3CDTF">2017-03-20T01:12:15Z</dcterms:created>
  <dcterms:modified xsi:type="dcterms:W3CDTF">2017-06-02T01:43:58Z</dcterms:modified>
</cp:coreProperties>
</file>