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0" r:id="rId1"/>
  </p:sldMasterIdLst>
  <p:notesMasterIdLst>
    <p:notesMasterId r:id="rId24"/>
  </p:notesMasterIdLst>
  <p:handoutMasterIdLst>
    <p:handoutMasterId r:id="rId25"/>
  </p:handoutMasterIdLst>
  <p:sldIdLst>
    <p:sldId id="273" r:id="rId2"/>
    <p:sldId id="292" r:id="rId3"/>
    <p:sldId id="284" r:id="rId4"/>
    <p:sldId id="283" r:id="rId5"/>
    <p:sldId id="288" r:id="rId6"/>
    <p:sldId id="271" r:id="rId7"/>
    <p:sldId id="274" r:id="rId8"/>
    <p:sldId id="289" r:id="rId9"/>
    <p:sldId id="266" r:id="rId10"/>
    <p:sldId id="270" r:id="rId11"/>
    <p:sldId id="257" r:id="rId12"/>
    <p:sldId id="294" r:id="rId13"/>
    <p:sldId id="302" r:id="rId14"/>
    <p:sldId id="301" r:id="rId15"/>
    <p:sldId id="295" r:id="rId16"/>
    <p:sldId id="296" r:id="rId17"/>
    <p:sldId id="299" r:id="rId18"/>
    <p:sldId id="298" r:id="rId19"/>
    <p:sldId id="260" r:id="rId20"/>
    <p:sldId id="279" r:id="rId21"/>
    <p:sldId id="303" r:id="rId22"/>
    <p:sldId id="272"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77"/>
    <a:srgbClr val="78002F"/>
    <a:srgbClr val="436712"/>
    <a:srgbClr val="97003C"/>
    <a:srgbClr val="082AB0"/>
    <a:srgbClr val="0E3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8" autoAdjust="0"/>
    <p:restoredTop sz="91336" autoAdjust="0"/>
  </p:normalViewPr>
  <p:slideViewPr>
    <p:cSldViewPr showGuides="1">
      <p:cViewPr varScale="1">
        <p:scale>
          <a:sx n="81" d="100"/>
          <a:sy n="81" d="100"/>
        </p:scale>
        <p:origin x="-16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8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3731614085151"/>
          <c:y val="6.2499922803767177E-2"/>
          <c:w val="0.48126407017914707"/>
          <c:h val="0.84362760537285786"/>
        </c:manualLayout>
      </c:layout>
      <c:pieChart>
        <c:varyColors val="1"/>
        <c:ser>
          <c:idx val="0"/>
          <c:order val="0"/>
          <c:dPt>
            <c:idx val="0"/>
            <c:bubble3D val="0"/>
            <c:spPr>
              <a:solidFill>
                <a:srgbClr val="CC0000">
                  <a:alpha val="78000"/>
                </a:srgbClr>
              </a:solidFill>
            </c:spPr>
          </c:dPt>
          <c:dPt>
            <c:idx val="1"/>
            <c:bubble3D val="0"/>
            <c:spPr>
              <a:solidFill>
                <a:schemeClr val="tx2">
                  <a:lumMod val="60000"/>
                  <a:lumOff val="40000"/>
                </a:schemeClr>
              </a:solidFill>
            </c:spPr>
          </c:dPt>
          <c:dPt>
            <c:idx val="2"/>
            <c:bubble3D val="0"/>
            <c:spPr>
              <a:solidFill>
                <a:srgbClr val="FF9933"/>
              </a:solidFill>
            </c:spPr>
          </c:dPt>
          <c:dLbls>
            <c:dLbl>
              <c:idx val="0"/>
              <c:layout>
                <c:manualLayout>
                  <c:x val="-9.4127954329278285E-2"/>
                  <c:y val="9.0004421887922931E-2"/>
                </c:manualLayout>
              </c:layout>
              <c:showLegendKey val="0"/>
              <c:showVal val="0"/>
              <c:showCatName val="0"/>
              <c:showSerName val="0"/>
              <c:showPercent val="1"/>
              <c:showBubbleSize val="0"/>
            </c:dLbl>
            <c:dLbl>
              <c:idx val="1"/>
              <c:layout>
                <c:manualLayout>
                  <c:x val="0.14924609622643786"/>
                  <c:y val="-0.16129002095118256"/>
                </c:manualLayout>
              </c:layout>
              <c:showLegendKey val="0"/>
              <c:showVal val="0"/>
              <c:showCatName val="0"/>
              <c:showSerName val="0"/>
              <c:showPercent val="1"/>
              <c:showBubbleSize val="0"/>
            </c:dLbl>
            <c:dLbl>
              <c:idx val="2"/>
              <c:layout>
                <c:manualLayout>
                  <c:x val="0.12536529116291373"/>
                  <c:y val="0.19816301624636612"/>
                </c:manualLayout>
              </c:layout>
              <c:showLegendKey val="0"/>
              <c:showVal val="0"/>
              <c:showCatName val="0"/>
              <c:showSerName val="0"/>
              <c:showPercent val="1"/>
              <c:showBubbleSize val="0"/>
            </c:dLbl>
            <c:txPr>
              <a:bodyPr/>
              <a:lstStyle/>
              <a:p>
                <a:pPr>
                  <a:defRPr sz="1800" b="1"/>
                </a:pPr>
                <a:endParaRPr lang="en-US"/>
              </a:p>
            </c:txPr>
            <c:showLegendKey val="0"/>
            <c:showVal val="0"/>
            <c:showCatName val="0"/>
            <c:showSerName val="0"/>
            <c:showPercent val="1"/>
            <c:showBubbleSize val="0"/>
            <c:showLeaderLines val="1"/>
          </c:dLbls>
          <c:cat>
            <c:strRef>
              <c:f>Sheet1!$E$3:$E$5</c:f>
              <c:strCache>
                <c:ptCount val="3"/>
                <c:pt idx="0">
                  <c:v>Undergraduate Students</c:v>
                </c:pt>
                <c:pt idx="1">
                  <c:v>Graduates Students</c:v>
                </c:pt>
                <c:pt idx="2">
                  <c:v>Faculty and Adminsstrators</c:v>
                </c:pt>
              </c:strCache>
            </c:strRef>
          </c:cat>
          <c:val>
            <c:numRef>
              <c:f>Sheet1!$F$3:$F$5</c:f>
              <c:numCache>
                <c:formatCode>General</c:formatCode>
                <c:ptCount val="3"/>
                <c:pt idx="0">
                  <c:v>1514</c:v>
                </c:pt>
                <c:pt idx="1">
                  <c:v>1385</c:v>
                </c:pt>
                <c:pt idx="2">
                  <c:v>729</c:v>
                </c:pt>
              </c:numCache>
            </c:numRef>
          </c:val>
        </c:ser>
        <c:dLbls>
          <c:showLegendKey val="0"/>
          <c:showVal val="0"/>
          <c:showCatName val="0"/>
          <c:showSerName val="0"/>
          <c:showPercent val="1"/>
          <c:showBubbleSize val="0"/>
          <c:showLeaderLines val="1"/>
        </c:dLbls>
        <c:firstSliceAng val="0"/>
      </c:pieChart>
    </c:plotArea>
    <c:legend>
      <c:legendPos val="l"/>
      <c:legendEntry>
        <c:idx val="2"/>
        <c:txPr>
          <a:bodyPr/>
          <a:lstStyle/>
          <a:p>
            <a:pPr>
              <a:defRPr sz="1600">
                <a:solidFill>
                  <a:schemeClr val="bg1">
                    <a:lumMod val="85000"/>
                  </a:schemeClr>
                </a:solidFill>
              </a:defRPr>
            </a:pPr>
            <a:endParaRPr lang="en-US"/>
          </a:p>
        </c:txPr>
      </c:legendEntry>
      <c:layout>
        <c:manualLayout>
          <c:xMode val="edge"/>
          <c:yMode val="edge"/>
          <c:x val="0.12654320987654322"/>
          <c:y val="0.17387217339073568"/>
          <c:w val="0.38744677748614759"/>
          <c:h val="0.65225531365542933"/>
        </c:manualLayou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10FA6-97C0-40B8-8FB9-73A38BD785A0}" type="doc">
      <dgm:prSet loTypeId="urn:microsoft.com/office/officeart/2005/8/layout/chart3" loCatId="cycle" qsTypeId="urn:microsoft.com/office/officeart/2005/8/quickstyle/simple2" qsCatId="simple" csTypeId="urn:microsoft.com/office/officeart/2005/8/colors/accent0_3" csCatId="mainScheme" phldr="1"/>
      <dgm:spPr/>
    </dgm:pt>
    <dgm:pt modelId="{F0A2E83A-E238-4D9D-8FBC-582444007510}">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lIns="0" tIns="0" rIns="0" bIns="0"/>
        <a:lstStyle/>
        <a:p>
          <a:r>
            <a:rPr lang="en-CA" sz="2000" b="1" dirty="0" smtClean="0"/>
            <a:t>Teaching is recognized in strategic initiatives and practices</a:t>
          </a:r>
          <a:endParaRPr lang="en-CA" sz="2000" b="1" dirty="0"/>
        </a:p>
      </dgm:t>
    </dgm:pt>
    <dgm:pt modelId="{C5C57F95-6913-4514-96A0-E89AC4F7BE0B}" type="parTrans" cxnId="{DEB88523-779D-43D1-B323-A9B35807B044}">
      <dgm:prSet/>
      <dgm:spPr/>
      <dgm:t>
        <a:bodyPr/>
        <a:lstStyle/>
        <a:p>
          <a:endParaRPr lang="en-CA"/>
        </a:p>
      </dgm:t>
    </dgm:pt>
    <dgm:pt modelId="{DD9085C1-54EC-4536-A68E-082182D84A65}" type="sibTrans" cxnId="{DEB88523-779D-43D1-B323-A9B35807B044}">
      <dgm:prSet/>
      <dgm:spPr/>
      <dgm:t>
        <a:bodyPr/>
        <a:lstStyle/>
        <a:p>
          <a:endParaRPr lang="en-CA"/>
        </a:p>
      </dgm:t>
    </dgm:pt>
    <dgm:pt modelId="{D85F6F86-BA79-4D4C-B6CC-D719AA4217BF}">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0" dirty="0" smtClean="0"/>
            <a:t>Assessment of teaching is constructive and flexible</a:t>
          </a:r>
          <a:endParaRPr lang="en-CA" sz="2000" i="0" dirty="0"/>
        </a:p>
      </dgm:t>
    </dgm:pt>
    <dgm:pt modelId="{2BD28C7E-0BA1-428A-9B50-78456235E753}" type="parTrans" cxnId="{F390884F-ABC3-403F-902E-85AF6B368347}">
      <dgm:prSet/>
      <dgm:spPr/>
      <dgm:t>
        <a:bodyPr/>
        <a:lstStyle/>
        <a:p>
          <a:endParaRPr lang="en-CA"/>
        </a:p>
      </dgm:t>
    </dgm:pt>
    <dgm:pt modelId="{5072E15A-CD54-40E9-A477-052FE5209962}" type="sibTrans" cxnId="{F390884F-ABC3-403F-902E-85AF6B368347}">
      <dgm:prSet/>
      <dgm:spPr/>
      <dgm:t>
        <a:bodyPr/>
        <a:lstStyle/>
        <a:p>
          <a:endParaRPr lang="en-CA"/>
        </a:p>
      </dgm:t>
    </dgm:pt>
    <dgm:pt modelId="{EACDEBD7-2A8E-49C5-A0F2-6C8413B38736}">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Faculty are encouraged to develop as teachers</a:t>
          </a:r>
          <a:endParaRPr lang="en-CA" sz="2000" b="1" dirty="0"/>
        </a:p>
      </dgm:t>
    </dgm:pt>
    <dgm:pt modelId="{88579DE1-32E4-4C62-9F1B-C34612A5D563}" type="parTrans" cxnId="{101FFE0C-454F-4AAC-A1BB-7B66080189EE}">
      <dgm:prSet/>
      <dgm:spPr/>
      <dgm:t>
        <a:bodyPr/>
        <a:lstStyle/>
        <a:p>
          <a:endParaRPr lang="en-CA"/>
        </a:p>
      </dgm:t>
    </dgm:pt>
    <dgm:pt modelId="{E87B9CF2-D80D-439A-AF84-FEDB1501455E}" type="sibTrans" cxnId="{101FFE0C-454F-4AAC-A1BB-7B66080189EE}">
      <dgm:prSet/>
      <dgm:spPr/>
      <dgm:t>
        <a:bodyPr/>
        <a:lstStyle/>
        <a:p>
          <a:endParaRPr lang="en-CA"/>
        </a:p>
      </dgm:t>
    </dgm:pt>
    <dgm:pt modelId="{3EBF6299-3FEA-480F-AD78-F849BF87078F}">
      <dgm:prSet phldrT="[Text]"/>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dirty="0" smtClean="0"/>
            <a:t>Infrastructure exists to support teaching</a:t>
          </a:r>
          <a:endParaRPr lang="en-CA" i="0" dirty="0"/>
        </a:p>
      </dgm:t>
    </dgm:pt>
    <dgm:pt modelId="{DD53B9A1-C0B0-44E7-B759-C3F6F781A28B}" type="parTrans" cxnId="{D4EFD822-8683-44D6-B755-FD1D86366051}">
      <dgm:prSet/>
      <dgm:spPr/>
      <dgm:t>
        <a:bodyPr/>
        <a:lstStyle/>
        <a:p>
          <a:endParaRPr lang="en-CA"/>
        </a:p>
      </dgm:t>
    </dgm:pt>
    <dgm:pt modelId="{F63CF491-4BE8-4122-9E01-F5C9A2D7E0EB}" type="sibTrans" cxnId="{D4EFD822-8683-44D6-B755-FD1D86366051}">
      <dgm:prSet/>
      <dgm:spPr/>
      <dgm:t>
        <a:bodyPr/>
        <a:lstStyle/>
        <a:p>
          <a:endParaRPr lang="en-CA"/>
        </a:p>
      </dgm:t>
    </dgm:pt>
    <dgm:pt modelId="{F641D09A-B7C0-445E-851C-EA949C959427}">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Broad engagement around teaching occurs</a:t>
          </a:r>
          <a:endParaRPr lang="en-CA" sz="2000" b="1" dirty="0"/>
        </a:p>
      </dgm:t>
    </dgm:pt>
    <dgm:pt modelId="{A2A2E84C-ED38-4AA3-80DA-82670D7297E5}" type="parTrans" cxnId="{50C84FC8-B457-4F72-A82B-50A5340CAB27}">
      <dgm:prSet/>
      <dgm:spPr/>
      <dgm:t>
        <a:bodyPr/>
        <a:lstStyle/>
        <a:p>
          <a:endParaRPr lang="en-CA"/>
        </a:p>
      </dgm:t>
    </dgm:pt>
    <dgm:pt modelId="{B67A3970-4A10-44DC-A9A5-9E5EEC2BF01E}" type="sibTrans" cxnId="{50C84FC8-B457-4F72-A82B-50A5340CAB27}">
      <dgm:prSet/>
      <dgm:spPr/>
      <dgm:t>
        <a:bodyPr/>
        <a:lstStyle/>
        <a:p>
          <a:endParaRPr lang="en-CA"/>
        </a:p>
      </dgm:t>
    </dgm:pt>
    <dgm:pt modelId="{8D041313-0E79-493E-986E-FAA969E3180E}" type="pres">
      <dgm:prSet presAssocID="{CFB10FA6-97C0-40B8-8FB9-73A38BD785A0}" presName="compositeShape" presStyleCnt="0">
        <dgm:presLayoutVars>
          <dgm:chMax val="7"/>
          <dgm:dir/>
          <dgm:resizeHandles val="exact"/>
        </dgm:presLayoutVars>
      </dgm:prSet>
      <dgm:spPr/>
    </dgm:pt>
    <dgm:pt modelId="{88AFACC4-C5D6-40D9-9880-2CFA17EFC108}" type="pres">
      <dgm:prSet presAssocID="{CFB10FA6-97C0-40B8-8FB9-73A38BD785A0}" presName="wedge1" presStyleLbl="node1" presStyleIdx="0" presStyleCnt="5" custLinFactNeighborX="-3245" custLinFactNeighborY="4645"/>
      <dgm:spPr/>
      <dgm:t>
        <a:bodyPr/>
        <a:lstStyle/>
        <a:p>
          <a:endParaRPr lang="en-CA"/>
        </a:p>
      </dgm:t>
    </dgm:pt>
    <dgm:pt modelId="{3A0CEAEE-C56F-4D29-B3FA-2033E8664F50}" type="pres">
      <dgm:prSet presAssocID="{CFB10FA6-97C0-40B8-8FB9-73A38BD785A0}" presName="wedge1Tx" presStyleLbl="node1" presStyleIdx="0" presStyleCnt="5">
        <dgm:presLayoutVars>
          <dgm:chMax val="0"/>
          <dgm:chPref val="0"/>
          <dgm:bulletEnabled val="1"/>
        </dgm:presLayoutVars>
      </dgm:prSet>
      <dgm:spPr/>
      <dgm:t>
        <a:bodyPr/>
        <a:lstStyle/>
        <a:p>
          <a:endParaRPr lang="en-CA"/>
        </a:p>
      </dgm:t>
    </dgm:pt>
    <dgm:pt modelId="{C7BE63E8-ACE1-4557-9ACB-8C20A2B99299}" type="pres">
      <dgm:prSet presAssocID="{CFB10FA6-97C0-40B8-8FB9-73A38BD785A0}" presName="wedge2" presStyleLbl="node1" presStyleIdx="1" presStyleCnt="5"/>
      <dgm:spPr/>
      <dgm:t>
        <a:bodyPr/>
        <a:lstStyle/>
        <a:p>
          <a:endParaRPr lang="en-CA"/>
        </a:p>
      </dgm:t>
    </dgm:pt>
    <dgm:pt modelId="{A594535E-8DC3-4B2A-B4FD-13BFFFBFDFFB}" type="pres">
      <dgm:prSet presAssocID="{CFB10FA6-97C0-40B8-8FB9-73A38BD785A0}" presName="wedge2Tx" presStyleLbl="node1" presStyleIdx="1" presStyleCnt="5">
        <dgm:presLayoutVars>
          <dgm:chMax val="0"/>
          <dgm:chPref val="0"/>
          <dgm:bulletEnabled val="1"/>
        </dgm:presLayoutVars>
      </dgm:prSet>
      <dgm:spPr/>
      <dgm:t>
        <a:bodyPr/>
        <a:lstStyle/>
        <a:p>
          <a:endParaRPr lang="en-CA"/>
        </a:p>
      </dgm:t>
    </dgm:pt>
    <dgm:pt modelId="{33EDF178-6070-4321-BB55-3989096D531C}" type="pres">
      <dgm:prSet presAssocID="{CFB10FA6-97C0-40B8-8FB9-73A38BD785A0}" presName="wedge3" presStyleLbl="node1" presStyleIdx="2" presStyleCnt="5"/>
      <dgm:spPr/>
      <dgm:t>
        <a:bodyPr/>
        <a:lstStyle/>
        <a:p>
          <a:endParaRPr lang="en-CA"/>
        </a:p>
      </dgm:t>
    </dgm:pt>
    <dgm:pt modelId="{63BFCBC7-5DD0-484D-B5C8-50BCF8FD09C7}" type="pres">
      <dgm:prSet presAssocID="{CFB10FA6-97C0-40B8-8FB9-73A38BD785A0}" presName="wedge3Tx" presStyleLbl="node1" presStyleIdx="2" presStyleCnt="5">
        <dgm:presLayoutVars>
          <dgm:chMax val="0"/>
          <dgm:chPref val="0"/>
          <dgm:bulletEnabled val="1"/>
        </dgm:presLayoutVars>
      </dgm:prSet>
      <dgm:spPr/>
      <dgm:t>
        <a:bodyPr/>
        <a:lstStyle/>
        <a:p>
          <a:endParaRPr lang="en-CA"/>
        </a:p>
      </dgm:t>
    </dgm:pt>
    <dgm:pt modelId="{1B8025C3-C3A2-456A-A0E3-FA664B198AA2}" type="pres">
      <dgm:prSet presAssocID="{CFB10FA6-97C0-40B8-8FB9-73A38BD785A0}" presName="wedge4" presStyleLbl="node1" presStyleIdx="3" presStyleCnt="5"/>
      <dgm:spPr/>
      <dgm:t>
        <a:bodyPr/>
        <a:lstStyle/>
        <a:p>
          <a:endParaRPr lang="en-CA"/>
        </a:p>
      </dgm:t>
    </dgm:pt>
    <dgm:pt modelId="{F5EA2720-8798-447B-8A05-328BD1A4BCE4}" type="pres">
      <dgm:prSet presAssocID="{CFB10FA6-97C0-40B8-8FB9-73A38BD785A0}" presName="wedge4Tx" presStyleLbl="node1" presStyleIdx="3" presStyleCnt="5">
        <dgm:presLayoutVars>
          <dgm:chMax val="0"/>
          <dgm:chPref val="0"/>
          <dgm:bulletEnabled val="1"/>
        </dgm:presLayoutVars>
      </dgm:prSet>
      <dgm:spPr/>
      <dgm:t>
        <a:bodyPr/>
        <a:lstStyle/>
        <a:p>
          <a:endParaRPr lang="en-CA"/>
        </a:p>
      </dgm:t>
    </dgm:pt>
    <dgm:pt modelId="{01BEB11A-0C87-4734-AD07-E7CC9787A407}" type="pres">
      <dgm:prSet presAssocID="{CFB10FA6-97C0-40B8-8FB9-73A38BD785A0}" presName="wedge5" presStyleLbl="node1" presStyleIdx="4" presStyleCnt="5"/>
      <dgm:spPr/>
      <dgm:t>
        <a:bodyPr/>
        <a:lstStyle/>
        <a:p>
          <a:endParaRPr lang="en-CA"/>
        </a:p>
      </dgm:t>
    </dgm:pt>
    <dgm:pt modelId="{F2C4E2B1-29E2-4CAD-B92A-3176C29F5E77}" type="pres">
      <dgm:prSet presAssocID="{CFB10FA6-97C0-40B8-8FB9-73A38BD785A0}" presName="wedge5Tx" presStyleLbl="node1" presStyleIdx="4" presStyleCnt="5">
        <dgm:presLayoutVars>
          <dgm:chMax val="0"/>
          <dgm:chPref val="0"/>
          <dgm:bulletEnabled val="1"/>
        </dgm:presLayoutVars>
      </dgm:prSet>
      <dgm:spPr/>
      <dgm:t>
        <a:bodyPr/>
        <a:lstStyle/>
        <a:p>
          <a:endParaRPr lang="en-CA"/>
        </a:p>
      </dgm:t>
    </dgm:pt>
  </dgm:ptLst>
  <dgm:cxnLst>
    <dgm:cxn modelId="{DEB88523-779D-43D1-B323-A9B35807B044}" srcId="{CFB10FA6-97C0-40B8-8FB9-73A38BD785A0}" destId="{F0A2E83A-E238-4D9D-8FBC-582444007510}" srcOrd="0" destOrd="0" parTransId="{C5C57F95-6913-4514-96A0-E89AC4F7BE0B}" sibTransId="{DD9085C1-54EC-4536-A68E-082182D84A65}"/>
    <dgm:cxn modelId="{F390884F-ABC3-403F-902E-85AF6B368347}" srcId="{CFB10FA6-97C0-40B8-8FB9-73A38BD785A0}" destId="{D85F6F86-BA79-4D4C-B6CC-D719AA4217BF}" srcOrd="1" destOrd="0" parTransId="{2BD28C7E-0BA1-428A-9B50-78456235E753}" sibTransId="{5072E15A-CD54-40E9-A477-052FE5209962}"/>
    <dgm:cxn modelId="{5DDC5B1C-7A20-4751-BFEA-BA0B7A1C3D39}" type="presOf" srcId="{3EBF6299-3FEA-480F-AD78-F849BF87078F}" destId="{F5EA2720-8798-447B-8A05-328BD1A4BCE4}" srcOrd="1" destOrd="0" presId="urn:microsoft.com/office/officeart/2005/8/layout/chart3"/>
    <dgm:cxn modelId="{3D446EB9-B7D8-4673-AB4C-6967576F6DC1}" type="presOf" srcId="{3EBF6299-3FEA-480F-AD78-F849BF87078F}" destId="{1B8025C3-C3A2-456A-A0E3-FA664B198AA2}" srcOrd="0" destOrd="0" presId="urn:microsoft.com/office/officeart/2005/8/layout/chart3"/>
    <dgm:cxn modelId="{DF43CA80-626D-4AFF-B34B-A2A11E84DF13}" type="presOf" srcId="{F641D09A-B7C0-445E-851C-EA949C959427}" destId="{01BEB11A-0C87-4734-AD07-E7CC9787A407}" srcOrd="0" destOrd="0" presId="urn:microsoft.com/office/officeart/2005/8/layout/chart3"/>
    <dgm:cxn modelId="{FCD22BFE-CD20-4989-81E6-1DF20239CD72}" type="presOf" srcId="{F0A2E83A-E238-4D9D-8FBC-582444007510}" destId="{3A0CEAEE-C56F-4D29-B3FA-2033E8664F50}" srcOrd="1" destOrd="0" presId="urn:microsoft.com/office/officeart/2005/8/layout/chart3"/>
    <dgm:cxn modelId="{D4EFD822-8683-44D6-B755-FD1D86366051}" srcId="{CFB10FA6-97C0-40B8-8FB9-73A38BD785A0}" destId="{3EBF6299-3FEA-480F-AD78-F849BF87078F}" srcOrd="3" destOrd="0" parTransId="{DD53B9A1-C0B0-44E7-B759-C3F6F781A28B}" sibTransId="{F63CF491-4BE8-4122-9E01-F5C9A2D7E0EB}"/>
    <dgm:cxn modelId="{101FFE0C-454F-4AAC-A1BB-7B66080189EE}" srcId="{CFB10FA6-97C0-40B8-8FB9-73A38BD785A0}" destId="{EACDEBD7-2A8E-49C5-A0F2-6C8413B38736}" srcOrd="2" destOrd="0" parTransId="{88579DE1-32E4-4C62-9F1B-C34612A5D563}" sibTransId="{E87B9CF2-D80D-439A-AF84-FEDB1501455E}"/>
    <dgm:cxn modelId="{57A53E52-93E6-4F5E-A131-2C8464E0DBBB}" type="presOf" srcId="{F641D09A-B7C0-445E-851C-EA949C959427}" destId="{F2C4E2B1-29E2-4CAD-B92A-3176C29F5E77}" srcOrd="1" destOrd="0" presId="urn:microsoft.com/office/officeart/2005/8/layout/chart3"/>
    <dgm:cxn modelId="{FCC8F717-6656-42E3-932C-DB4EF3B4E9C1}" type="presOf" srcId="{CFB10FA6-97C0-40B8-8FB9-73A38BD785A0}" destId="{8D041313-0E79-493E-986E-FAA969E3180E}" srcOrd="0" destOrd="0" presId="urn:microsoft.com/office/officeart/2005/8/layout/chart3"/>
    <dgm:cxn modelId="{323F07E4-E218-418A-BF49-E98414501574}" type="presOf" srcId="{EACDEBD7-2A8E-49C5-A0F2-6C8413B38736}" destId="{33EDF178-6070-4321-BB55-3989096D531C}" srcOrd="0" destOrd="0" presId="urn:microsoft.com/office/officeart/2005/8/layout/chart3"/>
    <dgm:cxn modelId="{19A3ACF5-0068-42E0-90C2-ACC49405D1DD}" type="presOf" srcId="{D85F6F86-BA79-4D4C-B6CC-D719AA4217BF}" destId="{C7BE63E8-ACE1-4557-9ACB-8C20A2B99299}" srcOrd="0" destOrd="0" presId="urn:microsoft.com/office/officeart/2005/8/layout/chart3"/>
    <dgm:cxn modelId="{7B2C5CA4-4598-4E4D-9CD8-1DBE01C3EF37}" type="presOf" srcId="{D85F6F86-BA79-4D4C-B6CC-D719AA4217BF}" destId="{A594535E-8DC3-4B2A-B4FD-13BFFFBFDFFB}" srcOrd="1" destOrd="0" presId="urn:microsoft.com/office/officeart/2005/8/layout/chart3"/>
    <dgm:cxn modelId="{0BF9768D-6E3B-44C4-86B0-B6B764D129E7}" type="presOf" srcId="{F0A2E83A-E238-4D9D-8FBC-582444007510}" destId="{88AFACC4-C5D6-40D9-9880-2CFA17EFC108}" srcOrd="0" destOrd="0" presId="urn:microsoft.com/office/officeart/2005/8/layout/chart3"/>
    <dgm:cxn modelId="{09E91479-4CF6-4815-A912-FA33EA8B0700}" type="presOf" srcId="{EACDEBD7-2A8E-49C5-A0F2-6C8413B38736}" destId="{63BFCBC7-5DD0-484D-B5C8-50BCF8FD09C7}" srcOrd="1" destOrd="0" presId="urn:microsoft.com/office/officeart/2005/8/layout/chart3"/>
    <dgm:cxn modelId="{50C84FC8-B457-4F72-A82B-50A5340CAB27}" srcId="{CFB10FA6-97C0-40B8-8FB9-73A38BD785A0}" destId="{F641D09A-B7C0-445E-851C-EA949C959427}" srcOrd="4" destOrd="0" parTransId="{A2A2E84C-ED38-4AA3-80DA-82670D7297E5}" sibTransId="{B67A3970-4A10-44DC-A9A5-9E5EEC2BF01E}"/>
    <dgm:cxn modelId="{2F9F81F4-E5F6-4746-A5EB-BC055E6DBE13}" type="presParOf" srcId="{8D041313-0E79-493E-986E-FAA969E3180E}" destId="{88AFACC4-C5D6-40D9-9880-2CFA17EFC108}" srcOrd="0" destOrd="0" presId="urn:microsoft.com/office/officeart/2005/8/layout/chart3"/>
    <dgm:cxn modelId="{978F98F4-8D09-4223-B3AB-D774D3E23749}" type="presParOf" srcId="{8D041313-0E79-493E-986E-FAA969E3180E}" destId="{3A0CEAEE-C56F-4D29-B3FA-2033E8664F50}" srcOrd="1" destOrd="0" presId="urn:microsoft.com/office/officeart/2005/8/layout/chart3"/>
    <dgm:cxn modelId="{4CAD0266-F4C6-4977-B710-C7BEC28C0D6D}" type="presParOf" srcId="{8D041313-0E79-493E-986E-FAA969E3180E}" destId="{C7BE63E8-ACE1-4557-9ACB-8C20A2B99299}" srcOrd="2" destOrd="0" presId="urn:microsoft.com/office/officeart/2005/8/layout/chart3"/>
    <dgm:cxn modelId="{A6A8FDAD-F465-41D5-A0F8-53E5D89B8CB1}" type="presParOf" srcId="{8D041313-0E79-493E-986E-FAA969E3180E}" destId="{A594535E-8DC3-4B2A-B4FD-13BFFFBFDFFB}" srcOrd="3" destOrd="0" presId="urn:microsoft.com/office/officeart/2005/8/layout/chart3"/>
    <dgm:cxn modelId="{6381EFCB-D224-4CEF-ABF0-8B059BAC923A}" type="presParOf" srcId="{8D041313-0E79-493E-986E-FAA969E3180E}" destId="{33EDF178-6070-4321-BB55-3989096D531C}" srcOrd="4" destOrd="0" presId="urn:microsoft.com/office/officeart/2005/8/layout/chart3"/>
    <dgm:cxn modelId="{9A0E309C-5721-4138-AABF-60CDF2391FEC}" type="presParOf" srcId="{8D041313-0E79-493E-986E-FAA969E3180E}" destId="{63BFCBC7-5DD0-484D-B5C8-50BCF8FD09C7}" srcOrd="5" destOrd="0" presId="urn:microsoft.com/office/officeart/2005/8/layout/chart3"/>
    <dgm:cxn modelId="{31F5D850-2964-4623-84A7-FD94D63686FB}" type="presParOf" srcId="{8D041313-0E79-493E-986E-FAA969E3180E}" destId="{1B8025C3-C3A2-456A-A0E3-FA664B198AA2}" srcOrd="6" destOrd="0" presId="urn:microsoft.com/office/officeart/2005/8/layout/chart3"/>
    <dgm:cxn modelId="{B9996045-E292-4320-8B93-8DA4F5DB1857}" type="presParOf" srcId="{8D041313-0E79-493E-986E-FAA969E3180E}" destId="{F5EA2720-8798-447B-8A05-328BD1A4BCE4}" srcOrd="7" destOrd="0" presId="urn:microsoft.com/office/officeart/2005/8/layout/chart3"/>
    <dgm:cxn modelId="{7BDD8348-11F3-41BC-8C0E-3FF817A1586B}" type="presParOf" srcId="{8D041313-0E79-493E-986E-FAA969E3180E}" destId="{01BEB11A-0C87-4734-AD07-E7CC9787A407}" srcOrd="8" destOrd="0" presId="urn:microsoft.com/office/officeart/2005/8/layout/chart3"/>
    <dgm:cxn modelId="{849C496D-15AC-4E5A-9D5A-DC1537C070F9}" type="presParOf" srcId="{8D041313-0E79-493E-986E-FAA969E3180E}" destId="{F2C4E2B1-29E2-4CAD-B92A-3176C29F5E77}"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ACC4-C5D6-40D9-9880-2CFA17EFC108}">
      <dsp:nvSpPr>
        <dsp:cNvPr id="0" name=""/>
        <dsp:cNvSpPr/>
      </dsp:nvSpPr>
      <dsp:spPr>
        <a:xfrm>
          <a:off x="538717" y="677350"/>
          <a:ext cx="5760720" cy="5760720"/>
        </a:xfrm>
        <a:prstGeom prst="pie">
          <a:avLst>
            <a:gd name="adj1" fmla="val 16200000"/>
            <a:gd name="adj2" fmla="val 2052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1" kern="1200" dirty="0" smtClean="0"/>
            <a:t>Teaching is recognized in strategic initiatives and practices</a:t>
          </a:r>
          <a:endParaRPr lang="en-CA" sz="2000" b="1" kern="1200" dirty="0"/>
        </a:p>
      </dsp:txBody>
      <dsp:txXfrm>
        <a:off x="3491772" y="1538029"/>
        <a:ext cx="1954530" cy="1337310"/>
      </dsp:txXfrm>
    </dsp:sp>
    <dsp:sp modelId="{C7BE63E8-ACE1-4557-9ACB-8C20A2B99299}">
      <dsp:nvSpPr>
        <dsp:cNvPr id="0" name=""/>
        <dsp:cNvSpPr/>
      </dsp:nvSpPr>
      <dsp:spPr>
        <a:xfrm>
          <a:off x="524027" y="687514"/>
          <a:ext cx="5760720" cy="5760720"/>
        </a:xfrm>
        <a:prstGeom prst="pie">
          <a:avLst>
            <a:gd name="adj1" fmla="val 20520000"/>
            <a:gd name="adj2" fmla="val 324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Assessment of teaching is constructive and flexible</a:t>
          </a:r>
          <a:endParaRPr lang="en-CA" sz="2000" i="0" kern="1200" dirty="0"/>
        </a:p>
      </dsp:txBody>
      <dsp:txXfrm>
        <a:off x="4289069" y="3293554"/>
        <a:ext cx="1714500" cy="1447038"/>
      </dsp:txXfrm>
    </dsp:sp>
    <dsp:sp modelId="{33EDF178-6070-4321-BB55-3989096D531C}">
      <dsp:nvSpPr>
        <dsp:cNvPr id="0" name=""/>
        <dsp:cNvSpPr/>
      </dsp:nvSpPr>
      <dsp:spPr>
        <a:xfrm>
          <a:off x="524027" y="687514"/>
          <a:ext cx="5760720" cy="5760720"/>
        </a:xfrm>
        <a:prstGeom prst="pie">
          <a:avLst>
            <a:gd name="adj1" fmla="val 3240000"/>
            <a:gd name="adj2" fmla="val 756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Faculty are encouraged to develop as teachers</a:t>
          </a:r>
          <a:endParaRPr lang="en-CA" sz="2000" b="1" kern="1200" dirty="0"/>
        </a:p>
      </dsp:txBody>
      <dsp:txXfrm>
        <a:off x="2375687" y="5008054"/>
        <a:ext cx="2057400" cy="1234440"/>
      </dsp:txXfrm>
    </dsp:sp>
    <dsp:sp modelId="{1B8025C3-C3A2-456A-A0E3-FA664B198AA2}">
      <dsp:nvSpPr>
        <dsp:cNvPr id="0" name=""/>
        <dsp:cNvSpPr/>
      </dsp:nvSpPr>
      <dsp:spPr>
        <a:xfrm>
          <a:off x="524027" y="687514"/>
          <a:ext cx="5760720" cy="5760720"/>
        </a:xfrm>
        <a:prstGeom prst="pie">
          <a:avLst>
            <a:gd name="adj1" fmla="val 7560000"/>
            <a:gd name="adj2" fmla="val 1188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0" kern="1200" dirty="0" smtClean="0"/>
            <a:t>Infrastructure exists to support teaching</a:t>
          </a:r>
          <a:endParaRPr lang="en-CA" sz="2200" i="0" kern="1200" dirty="0"/>
        </a:p>
      </dsp:txBody>
      <dsp:txXfrm>
        <a:off x="798347" y="3293554"/>
        <a:ext cx="1714500" cy="1447038"/>
      </dsp:txXfrm>
    </dsp:sp>
    <dsp:sp modelId="{01BEB11A-0C87-4734-AD07-E7CC9787A407}">
      <dsp:nvSpPr>
        <dsp:cNvPr id="0" name=""/>
        <dsp:cNvSpPr/>
      </dsp:nvSpPr>
      <dsp:spPr>
        <a:xfrm>
          <a:off x="524027" y="687514"/>
          <a:ext cx="5760720" cy="5760720"/>
        </a:xfrm>
        <a:prstGeom prst="pie">
          <a:avLst>
            <a:gd name="adj1" fmla="val 11880000"/>
            <a:gd name="adj2" fmla="val 1620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Broad engagement around teaching occurs</a:t>
          </a:r>
          <a:endParaRPr lang="en-CA" sz="2000" b="1" kern="1200" dirty="0"/>
        </a:p>
      </dsp:txBody>
      <dsp:txXfrm>
        <a:off x="1364132" y="1565338"/>
        <a:ext cx="1954530" cy="133731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9" tIns="46480" rIns="92959" bIns="46480" rtlCol="0"/>
          <a:lstStyle>
            <a:lvl1pPr algn="r">
              <a:defRPr sz="1300"/>
            </a:lvl1pPr>
          </a:lstStyle>
          <a:p>
            <a:fld id="{840E9165-E4B1-434A-A200-9503D4BB603B}" type="datetimeFigureOut">
              <a:rPr lang="en-US" smtClean="0"/>
              <a:pPr/>
              <a:t>6/13/2014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9" tIns="46480" rIns="92959" bIns="46480" rtlCol="0" anchor="b"/>
          <a:lstStyle>
            <a:lvl1pPr algn="r">
              <a:defRPr sz="1300"/>
            </a:lvl1pPr>
          </a:lstStyle>
          <a:p>
            <a:fld id="{25E2E871-BC97-478B-A739-DDBD7090C147}" type="slidenum">
              <a:rPr lang="en-US" smtClean="0"/>
              <a:pPr/>
              <a:t>‹#›</a:t>
            </a:fld>
            <a:endParaRPr lang="en-US"/>
          </a:p>
        </p:txBody>
      </p:sp>
    </p:spTree>
    <p:extLst>
      <p:ext uri="{BB962C8B-B14F-4D97-AF65-F5344CB8AC3E}">
        <p14:creationId xmlns:p14="http://schemas.microsoft.com/office/powerpoint/2010/main" val="216975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fld id="{D9CC019C-0917-4591-AA98-4BF3F473064D}" type="datetimeFigureOut">
              <a:rPr lang="en-US" smtClean="0"/>
              <a:pPr/>
              <a:t>6/13/2014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B7130647-3D4F-4D16-A2C2-DA9FAC690FBA}" type="slidenum">
              <a:rPr lang="en-US" smtClean="0"/>
              <a:pPr/>
              <a:t>‹#›</a:t>
            </a:fld>
            <a:endParaRPr lang="en-US"/>
          </a:p>
        </p:txBody>
      </p:sp>
    </p:spTree>
    <p:extLst>
      <p:ext uri="{BB962C8B-B14F-4D97-AF65-F5344CB8AC3E}">
        <p14:creationId xmlns:p14="http://schemas.microsoft.com/office/powerpoint/2010/main" val="347584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EK</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10</a:t>
            </a:fld>
            <a:endParaRPr lang="en-US"/>
          </a:p>
        </p:txBody>
      </p:sp>
    </p:spTree>
    <p:extLst>
      <p:ext uri="{BB962C8B-B14F-4D97-AF65-F5344CB8AC3E}">
        <p14:creationId xmlns:p14="http://schemas.microsoft.com/office/powerpoint/2010/main" val="294691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Either this slide or slide</a:t>
            </a:r>
            <a:r>
              <a:rPr lang="en-US" baseline="0" dirty="0" smtClean="0"/>
              <a:t> 9 should be removed as they say the same basic thing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11</a:t>
            </a:fld>
            <a:endParaRPr lang="en-US"/>
          </a:p>
        </p:txBody>
      </p:sp>
    </p:spTree>
    <p:extLst>
      <p:ext uri="{BB962C8B-B14F-4D97-AF65-F5344CB8AC3E}">
        <p14:creationId xmlns:p14="http://schemas.microsoft.com/office/powerpoint/2010/main" val="121694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12</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Input: </a:t>
            </a:r>
            <a:r>
              <a:rPr lang="en-CA" dirty="0" smtClean="0"/>
              <a:t>Enrollment rates, resources &amp; infrastructure, support services, expenditures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Output: </a:t>
            </a:r>
            <a:r>
              <a:rPr lang="en-CA" dirty="0" smtClean="0"/>
              <a:t>Retention rate, success rate, graduation rate, graduate full-time employment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Outcome: </a:t>
            </a:r>
            <a:r>
              <a:rPr lang="en-CA" dirty="0" smtClean="0"/>
              <a:t>Graduate satisfaction, employer satisfaction, graduate competencies, learning outcomes, student literacy level </a:t>
            </a:r>
            <a:r>
              <a:rPr lang="en-CA" dirty="0" err="1" smtClean="0"/>
              <a:t>etc</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Process: </a:t>
            </a:r>
            <a:r>
              <a:rPr lang="en-CA" dirty="0" smtClean="0"/>
              <a:t>Student experience, professional development, teaching and learning plans and policies, appointment and promotion criteria, assessment and feedback policies </a:t>
            </a:r>
            <a:r>
              <a:rPr lang="en-CA" dirty="0" err="1" smtClean="0"/>
              <a:t>etc</a:t>
            </a:r>
            <a:endParaRPr lang="en-CA"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13</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14</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15</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16</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2) Summary of differences for the factors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 Faculty: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faculty members rated all of the importance as more important than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Appointment</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Contract/Sessional faculty agreed significantly less that their institution recognized effective teaching than their Tenured and Tenure Track colleagues.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Tenured faculty members rated all three of the importance subscales as of lesser importance than their Tenure Track and Contract/Sessional colleagues.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Years of Teaching Experience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years of teaching experience.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significant differences for both the Support for Effective Teaching and Assessment of Teaching subscales such that faculty with 0-9 years experience rated both as more important than their colleagues with 10-19 and 20+ years of teaching experience.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McMaster rated their agreement on the Assessment of Teaching significantly higher than their Western and Windsor counterparts (who did not differ than one another).</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Western rated Support for Effective Teaching as less important than their colleagues from Windsor.  Western faculty also rated Assessment of Teaching as less important than their colleagues from Windsor and McMaster.   </a:t>
            </a: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Undergraduate students: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Female undergraduate students agreed significantly more than their male counterparts that their institutions recognized effective teaching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undergraduate students rated Engaged Teaching, Access to Infrastructure, Recognition for Effective Teaching, Prioritization of Effective as more important than the men.</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Program Year</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significant differences based on the students’ year of program.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also no significant differences.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For the undergraduate students at Windsor, their agreement on Effective Teaching, Access to Infrastructure, Support from Stakeholders, and Recognition for Effective Teaching was significantly lower than their Western and McMaster counterparts.  Western and McMaster did not differ significantly.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There were no institutional differences.    </a:t>
            </a:r>
          </a:p>
          <a:p>
            <a:r>
              <a:rPr lang="en-CA" sz="1200" b="1" i="1" kern="1200" dirty="0" smtClean="0">
                <a:solidFill>
                  <a:schemeClr val="tx1"/>
                </a:solidFill>
                <a:effectLst/>
                <a:latin typeface="+mn-lt"/>
                <a:ea typeface="+mn-ea"/>
                <a:cs typeface="+mn-cs"/>
              </a:rPr>
              <a:t/>
            </a:r>
            <a:br>
              <a:rPr lang="en-CA" sz="1200" b="1" i="1" kern="1200" dirty="0" smtClean="0">
                <a:solidFill>
                  <a:schemeClr val="tx1"/>
                </a:solidFill>
                <a:effectLst/>
                <a:latin typeface="+mn-lt"/>
                <a:ea typeface="+mn-ea"/>
                <a:cs typeface="+mn-cs"/>
              </a:rPr>
            </a:b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b) Graduate students: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gender differences.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Female graduate students rated Effective Teaching and Recognition for Effective Teaching as more important than did their male counterparts.</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Degree</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Master’s students agreed significantly more than PhD students that Effective Teaching, Access to Infrastructure, and Recognition for Effective Teaching was evident at their institutions.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Masters students rated Effective Teaching and Support from Stakeholder as more important than did their PhD counterparts.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 Domestic or Internal Status</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 </a:t>
            </a:r>
            <a:r>
              <a:rPr lang="en-CA" sz="1200" kern="1200" dirty="0" smtClean="0">
                <a:solidFill>
                  <a:schemeClr val="tx1"/>
                </a:solidFill>
                <a:effectLst/>
                <a:latin typeface="+mn-lt"/>
                <a:ea typeface="+mn-ea"/>
                <a:cs typeface="+mn-cs"/>
              </a:rPr>
              <a:t>International graduate students agreed significantly more that Effective Teaching, Access to Infrastructure, and Recognition for Effective Teaching were evident at their institutions than their domestic counterparts.</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International graduate students rated the importance of Support for Stakeholders more highly than did their domestic colleagues. </a:t>
            </a:r>
          </a:p>
          <a:p>
            <a:r>
              <a:rPr lang="en-CA" sz="1200" kern="1200" dirty="0" smtClean="0">
                <a:solidFill>
                  <a:schemeClr val="tx1"/>
                </a:solidFill>
                <a:effectLst/>
                <a:latin typeface="+mn-lt"/>
                <a:ea typeface="+mn-ea"/>
                <a:cs typeface="+mn-cs"/>
              </a:rPr>
              <a:t> </a:t>
            </a:r>
          </a:p>
          <a:p>
            <a:r>
              <a:rPr lang="en-CA" sz="1200" b="1" i="1" kern="1200" dirty="0" smtClean="0">
                <a:solidFill>
                  <a:schemeClr val="tx1"/>
                </a:solidFill>
                <a:effectLst/>
                <a:latin typeface="+mn-lt"/>
                <a:ea typeface="+mn-ea"/>
                <a:cs typeface="+mn-cs"/>
              </a:rPr>
              <a:t>Institution</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There were no institutional differences. </a:t>
            </a:r>
          </a:p>
          <a:p>
            <a:r>
              <a:rPr lang="en-CA" sz="1200" kern="120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Windsor graduate students rated support from stakeholders as significantly more important than graduate students at Western or Windsor.      </a:t>
            </a:r>
          </a:p>
          <a:p>
            <a:r>
              <a:rPr lang="en-CA" sz="1200" kern="1200" dirty="0" smtClean="0">
                <a:solidFill>
                  <a:schemeClr val="tx1"/>
                </a:solidFill>
                <a:effectLst/>
                <a:latin typeface="+mn-lt"/>
                <a:ea typeface="+mn-ea"/>
                <a:cs typeface="+mn-cs"/>
              </a:rPr>
              <a:t> </a:t>
            </a:r>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Semesters of being a TA or GA</a:t>
            </a:r>
            <a:endParaRPr lang="en-CA" sz="1200" kern="1200" dirty="0" smtClean="0">
              <a:solidFill>
                <a:schemeClr val="tx1"/>
              </a:solidFill>
              <a:effectLst/>
              <a:latin typeface="+mn-lt"/>
              <a:ea typeface="+mn-ea"/>
              <a:cs typeface="+mn-cs"/>
            </a:endParaRPr>
          </a:p>
          <a:p>
            <a:r>
              <a:rPr lang="en-CA"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Agreement</a:t>
            </a:r>
            <a:r>
              <a:rPr lang="en-CA" sz="1200" kern="1200" dirty="0" smtClean="0">
                <a:solidFill>
                  <a:schemeClr val="tx1"/>
                </a:solidFill>
                <a:effectLst/>
                <a:latin typeface="+mn-lt"/>
                <a:ea typeface="+mn-ea"/>
                <a:cs typeface="+mn-cs"/>
              </a:rPr>
              <a:t>: Less experienced TAs (0-2 semesters) agreed significantly more that Effective Teaching, Access to Infrastructure, and Recognition for Effective Teaching were evident at their institutions than their more experienced counterparts (3+ semesters). </a:t>
            </a:r>
          </a:p>
          <a:p>
            <a:r>
              <a:rPr lang="en-CA" sz="1200" b="1" kern="1200" dirty="0" smtClean="0">
                <a:solidFill>
                  <a:schemeClr val="tx1"/>
                </a:solidFill>
                <a:effectLst/>
                <a:latin typeface="+mn-lt"/>
                <a:ea typeface="+mn-ea"/>
                <a:cs typeface="+mn-cs"/>
              </a:rPr>
              <a:t>Importance</a:t>
            </a:r>
            <a:r>
              <a:rPr lang="en-CA" sz="1200" kern="1200" dirty="0" smtClean="0">
                <a:solidFill>
                  <a:schemeClr val="tx1"/>
                </a:solidFill>
                <a:effectLst/>
                <a:latin typeface="+mn-lt"/>
                <a:ea typeface="+mn-ea"/>
                <a:cs typeface="+mn-cs"/>
              </a:rPr>
              <a:t>: TAs with 2 or fewer semesters experience as a TA rated effective teaching and support from stakeholders as more important than their colleagues who have been TAs for 3 or more semesters.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17</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Comments and examples for each point</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18</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p>
          <a:p>
            <a:endParaRPr lang="en-US" dirty="0" smtClean="0"/>
          </a:p>
          <a:p>
            <a:r>
              <a:rPr lang="en-US" dirty="0" smtClean="0"/>
              <a:t>2:10</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19</a:t>
            </a:fld>
            <a:endParaRPr lang="en-US"/>
          </a:p>
        </p:txBody>
      </p:sp>
    </p:spTree>
    <p:extLst>
      <p:ext uri="{BB962C8B-B14F-4D97-AF65-F5344CB8AC3E}">
        <p14:creationId xmlns:p14="http://schemas.microsoft.com/office/powerpoint/2010/main" val="24903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endParaRPr lang="en-US" dirty="0" smtClean="0"/>
          </a:p>
          <a:p>
            <a:r>
              <a:rPr lang="en-US" dirty="0" smtClean="0"/>
              <a:t>Erika 30 </a:t>
            </a:r>
            <a:r>
              <a:rPr lang="en-US" dirty="0" err="1" smtClean="0"/>
              <a:t>secs</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20</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endParaRPr lang="en-US" dirty="0" smtClean="0"/>
          </a:p>
          <a:p>
            <a:r>
              <a:rPr lang="en-US" dirty="0" smtClean="0"/>
              <a:t>Erika 30 </a:t>
            </a:r>
            <a:r>
              <a:rPr lang="en-US" dirty="0" err="1" smtClean="0"/>
              <a:t>secs</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21</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22</a:t>
            </a:fld>
            <a:endParaRPr lang="en-US"/>
          </a:p>
        </p:txBody>
      </p:sp>
    </p:spTree>
    <p:extLst>
      <p:ext uri="{BB962C8B-B14F-4D97-AF65-F5344CB8AC3E}">
        <p14:creationId xmlns:p14="http://schemas.microsoft.com/office/powerpoint/2010/main" val="325082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up against in Ontario</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3</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Fundamental premises behind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Lori [from EDC session]</a:t>
            </a:r>
            <a:endParaRPr lang="en-US" dirty="0" smtClean="0"/>
          </a:p>
          <a:p>
            <a:endParaRPr lang="en-US" baseline="0" dirty="0" smtClean="0"/>
          </a:p>
          <a:p>
            <a:r>
              <a:rPr lang="en-US" baseline="0" dirty="0" smtClean="0"/>
              <a:t>With this slide shown, we can mention that we’ve been creating a survey that will help us understand and document the culture (or the perceptions, beliefs, and behaviours that people within an institution have) and how extensively (quality) teaching is valued.</a:t>
            </a:r>
          </a:p>
          <a:p>
            <a:r>
              <a:rPr lang="en-US" baseline="0" dirty="0" smtClean="0"/>
              <a:t>Then, we can transition into why this is important within the political terrain in Ontario.</a:t>
            </a:r>
          </a:p>
          <a:p>
            <a:endParaRPr lang="en-US" baseline="0" dirty="0" smtClean="0"/>
          </a:p>
        </p:txBody>
      </p:sp>
      <p:sp>
        <p:nvSpPr>
          <p:cNvPr id="4" name="Slide Number Placeholder 3"/>
          <p:cNvSpPr>
            <a:spLocks noGrp="1"/>
          </p:cNvSpPr>
          <p:nvPr>
            <p:ph type="sldNum" sz="quarter" idx="10"/>
          </p:nvPr>
        </p:nvSpPr>
        <p:spPr/>
        <p:txBody>
          <a:bodyPr/>
          <a:lstStyle/>
          <a:p>
            <a:fld id="{B7130647-3D4F-4D16-A2C2-DA9FAC690FBA}" type="slidenum">
              <a:rPr lang="en-US" smtClean="0"/>
              <a:pPr/>
              <a:t>4</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r>
              <a:rPr lang="en-US" baseline="0" dirty="0" smtClean="0"/>
              <a:t> [from EDC session]</a:t>
            </a:r>
          </a:p>
          <a:p>
            <a:endParaRPr lang="en-US" baseline="0" dirty="0" smtClean="0"/>
          </a:p>
          <a:p>
            <a:pPr defTabSz="879378">
              <a:defRPr/>
            </a:pPr>
            <a:r>
              <a:rPr lang="en-US" dirty="0" smtClean="0"/>
              <a:t>In higher education, organizational behaviour theory suggests that professors’ behaviors will reflect their institutional and departmental culture, which implies that improving the culture of teaching will have an effect on student experience (Cox, McIntosh, Reason &amp; </a:t>
            </a:r>
            <a:r>
              <a:rPr lang="en-US" dirty="0" err="1" smtClean="0"/>
              <a:t>Terenzini</a:t>
            </a:r>
            <a:r>
              <a:rPr lang="en-US" dirty="0" smtClean="0"/>
              <a:t>, 2011). There is evidence to suggest that organizational culture positively influences outcomes such as student persistence (Berger &amp; Braxton, 1998; Berger &amp; </a:t>
            </a:r>
            <a:r>
              <a:rPr lang="en-US" dirty="0" err="1" smtClean="0"/>
              <a:t>Milem</a:t>
            </a:r>
            <a:r>
              <a:rPr lang="en-US" dirty="0" smtClean="0"/>
              <a:t>, 2000).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FROM ORIGINAL SLIDE: A quality teaching culture, as we attempt to define it, is the set of institutional perceptions, </a:t>
            </a:r>
            <a:r>
              <a:rPr lang="en-US" sz="1200" dirty="0" err="1" smtClean="0">
                <a:solidFill>
                  <a:srgbClr val="000000"/>
                </a:solidFill>
              </a:rPr>
              <a:t>behaviours</a:t>
            </a:r>
            <a:r>
              <a:rPr lang="en-US" sz="1200" dirty="0" smtClean="0">
                <a:solidFill>
                  <a:srgbClr val="000000"/>
                </a:solidFill>
              </a:rPr>
              <a:t>, and norms that suggest quality teaching is valued</a:t>
            </a:r>
          </a:p>
          <a:p>
            <a:endParaRPr lang="en-US" dirty="0" smtClean="0"/>
          </a:p>
          <a:p>
            <a:r>
              <a:rPr lang="en-US" dirty="0" smtClean="0"/>
              <a:t>Erika</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5</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6</a:t>
            </a:fld>
            <a:endParaRPr lang="en-US"/>
          </a:p>
        </p:txBody>
      </p:sp>
    </p:spTree>
    <p:extLst>
      <p:ext uri="{BB962C8B-B14F-4D97-AF65-F5344CB8AC3E}">
        <p14:creationId xmlns:p14="http://schemas.microsoft.com/office/powerpoint/2010/main" val="152989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CUT from slide:  Increase the valuing of teaching and levers to improve culture</a:t>
            </a:r>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7</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EDC session]</a:t>
            </a:r>
          </a:p>
          <a:p>
            <a:endParaRPr lang="en-US" dirty="0" smtClean="0"/>
          </a:p>
          <a:p>
            <a:r>
              <a:rPr lang="en-US" dirty="0" smtClean="0"/>
              <a:t>The focus for this project is the value an institutional culture places on quality teaching. Improved organizational culture is tied to increases in productivity, performance, commitment and satisfaction in evidence drawn from the Business and Organizational Change Management literature (Barney, 1986; </a:t>
            </a:r>
            <a:r>
              <a:rPr lang="en-US" dirty="0" err="1" smtClean="0"/>
              <a:t>Saffold</a:t>
            </a:r>
            <a:r>
              <a:rPr lang="en-US" dirty="0" smtClean="0"/>
              <a:t>, 1988; Schein, 1992; Cameron &amp; Quinn, 1999; </a:t>
            </a:r>
            <a:r>
              <a:rPr lang="en-US" dirty="0" err="1" smtClean="0"/>
              <a:t>Lok</a:t>
            </a:r>
            <a:r>
              <a:rPr lang="en-US" dirty="0" smtClean="0"/>
              <a:t> &amp; Crawford, 2004). While culture contributes to the success of an organization, not all dimensions contribute equally (Denison, Daniel &amp; </a:t>
            </a:r>
            <a:r>
              <a:rPr lang="en-US" dirty="0" err="1" smtClean="0"/>
              <a:t>Haaland</a:t>
            </a:r>
            <a:r>
              <a:rPr lang="en-US" dirty="0" smtClean="0"/>
              <a:t>, 2004). Labor cost advantages can be found in organizations with clearly codified cultures through becoming well known as more desirable places to work (</a:t>
            </a:r>
            <a:r>
              <a:rPr lang="en-US" dirty="0" err="1" smtClean="0"/>
              <a:t>Heskett</a:t>
            </a:r>
            <a:r>
              <a:rPr lang="en-US" dirty="0" smtClean="0"/>
              <a:t>, </a:t>
            </a:r>
            <a:r>
              <a:rPr lang="en-US" dirty="0" err="1" smtClean="0"/>
              <a:t>Sasser</a:t>
            </a:r>
            <a:r>
              <a:rPr lang="en-US" dirty="0" smtClean="0"/>
              <a:t>, &amp; Wheeler, 2008). Attraction to the culture and structure of an organization is at the root of managing employee retention (Sheridan, 1992). Further, because turnover of faculty in higher education is likely much more costly than that of employees in the corporate environment due to institutional investment in start-up costs (i.e. laboratories), it is desirable to retain highly productive academics. Such a focus on retaining newly recruited faculty will contribute to a cycle of excellent research outputs and teaching excellence (Simmons, 2002).</a:t>
            </a:r>
          </a:p>
          <a:p>
            <a:r>
              <a:rPr lang="en-US" dirty="0" smtClean="0"/>
              <a:t> </a:t>
            </a:r>
          </a:p>
          <a:p>
            <a:r>
              <a:rPr lang="en-US" dirty="0" smtClean="0"/>
              <a:t>Organizations with engaged workforces tend to have higher retention rates, increased customer satisfaction, and are more financially productive and profitable (Harter, Schmidt &amp; Keyes, 2002). Engagement mediates the relationship between culture and performance, as is also suggested in the literature on student engagement (Skinner, Wellborn &amp; Connell, 1990).</a:t>
            </a:r>
          </a:p>
          <a:p>
            <a:r>
              <a:rPr lang="en-US" dirty="0" smtClean="0"/>
              <a:t> </a:t>
            </a:r>
          </a:p>
          <a:p>
            <a:endParaRPr lang="en-US" dirty="0" smtClean="0"/>
          </a:p>
          <a:p>
            <a:r>
              <a:rPr lang="en-US" dirty="0" err="1" smtClean="0"/>
              <a:t>Pb</a:t>
            </a:r>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8</a:t>
            </a:fld>
            <a:endParaRPr lang="en-US"/>
          </a:p>
        </p:txBody>
      </p:sp>
    </p:spTree>
    <p:extLst>
      <p:ext uri="{BB962C8B-B14F-4D97-AF65-F5344CB8AC3E}">
        <p14:creationId xmlns:p14="http://schemas.microsoft.com/office/powerpoint/2010/main" val="45410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Pb</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9</a:t>
            </a:fld>
            <a:endParaRPr lang="en-US"/>
          </a:p>
        </p:txBody>
      </p:sp>
    </p:spTree>
    <p:extLst>
      <p:ext uri="{BB962C8B-B14F-4D97-AF65-F5344CB8AC3E}">
        <p14:creationId xmlns:p14="http://schemas.microsoft.com/office/powerpoint/2010/main" val="18190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3583B3B9-36B1-416A-9084-A10B3AEBFFF3}"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6A1A7F5-4E36-4736-AE0F-B8AA99740F9E}"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6F5770-447D-47B5-9A26-A4668F8666FE}"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382000" y="66452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9BE6AEC-1C67-418D-B74A-6B2CAF5919F8}" type="datetime1">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1158F15-30F1-4706-9CDE-718A4F67A0B0}" type="datetime1">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1689E15-4930-451E-A9D6-0990057A969E}" type="datetime1">
              <a:rPr lang="en-US" smtClean="0"/>
              <a:pPr/>
              <a:t>6/13/2014</a:t>
            </a:fld>
            <a:endParaRPr lang="en-US"/>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838200"/>
          </a:xfrm>
        </p:spPr>
        <p:txBody>
          <a:bodyPr>
            <a:normAutofit/>
          </a:bodyPr>
          <a:lstStyle>
            <a:lvl1pPr>
              <a:defRPr sz="4000">
                <a:latin typeface="Avenir Next Condensed Demi Bold"/>
                <a:cs typeface="Avenir Next Condensed Demi Bold"/>
              </a:defRPr>
            </a:lvl1pPr>
          </a:lstStyle>
          <a:p>
            <a:r>
              <a:rPr lang="en-CA" dirty="0" smtClean="0"/>
              <a:t>Click to edit Master title style</a:t>
            </a:r>
            <a:endParaRPr lang="en-US" dirty="0"/>
          </a:p>
        </p:txBody>
      </p:sp>
      <p:sp>
        <p:nvSpPr>
          <p:cNvPr id="3" name="Date Placeholder 2"/>
          <p:cNvSpPr>
            <a:spLocks noGrp="1"/>
          </p:cNvSpPr>
          <p:nvPr>
            <p:ph type="dt" sz="half" idx="10"/>
          </p:nvPr>
        </p:nvSpPr>
        <p:spPr/>
        <p:txBody>
          <a:bodyPr/>
          <a:lstStyle/>
          <a:p>
            <a:fld id="{4E5135FF-C08D-4FA9-BF37-1F79C3ACBABA}" type="datetime1">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78A3B-D239-4FD8-A338-9D5A573DAC2F}" type="datetime1">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EB71E89-51E3-4CF2-9DA4-B00D5B450890}" type="datetime1">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447B2E6-32AB-48B7-86C3-CE434DAA6494}" type="datetime1">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81000"/>
            <a:ext cx="6781800" cy="838200"/>
          </a:xfrm>
          <a:prstGeom prst="rect">
            <a:avLst/>
          </a:prstGeom>
        </p:spPr>
        <p:txBody>
          <a:bodyPr vert="horz" lIns="91440" tIns="45720" rIns="91440" bIns="45720" rtlCol="0" anchor="b"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762000" y="1371600"/>
            <a:ext cx="7543800" cy="4572000"/>
          </a:xfrm>
          <a:prstGeom prst="rect">
            <a:avLst/>
          </a:prstGeom>
        </p:spPr>
        <p:txBody>
          <a:bodyPr vert="horz" lIns="91440" tIns="45720" rIns="91440" bIns="45720" rtlCol="0" anchor="t" anchorCtr="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B36D205-A8E8-48AF-BFFE-08E842A732EC}" type="datetime1">
              <a:rPr lang="en-US" smtClean="0"/>
              <a:pPr/>
              <a:t>6/13/2014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8" name="Rectangle 7"/>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2576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lumMod val="85000"/>
              <a:lumOff val="15000"/>
            </a:schemeClr>
          </a:solidFill>
          <a:latin typeface="Avenir Next Condensed Demi Bold"/>
          <a:ea typeface="+mj-ea"/>
          <a:cs typeface="Avenir Next Condensed Demi Bold"/>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ome"/>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3395663" y="5715000"/>
            <a:ext cx="2362199" cy="490117"/>
          </a:xfrm>
          <a:prstGeom prst="rect">
            <a:avLst/>
          </a:prstGeom>
          <a:solidFill>
            <a:schemeClr val="bg1">
              <a:lumMod val="50000"/>
            </a:schemeClr>
          </a:solidFill>
          <a:extLst/>
        </p:spPr>
      </p:pic>
      <p:pic>
        <p:nvPicPr>
          <p:cNvPr id="6" name="Picture 4" descr="www.brocku.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Western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652008"/>
            <a:ext cx="1752600" cy="443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University of Guelph"/>
          <p:cNvPicPr>
            <a:picLocks noChangeAspect="1" noChangeArrowheads="1"/>
          </p:cNvPicPr>
          <p:nvPr/>
        </p:nvPicPr>
        <p:blipFill>
          <a:blip r:embed="rId6" cstate="print">
            <a:extLst>
              <a:ext uri="{28A0092B-C50C-407E-A947-70E740481C1C}">
                <a14:useLocalDpi xmlns:a14="http://schemas.microsoft.com/office/drawing/2010/main" val="0"/>
              </a:ext>
            </a:extLst>
          </a:blip>
          <a:srcRect t="5672" b="43278"/>
          <a:stretch>
            <a:fillRect/>
          </a:stretch>
        </p:blipFill>
        <p:spPr bwMode="auto">
          <a:xfrm>
            <a:off x="8229600" y="6172200"/>
            <a:ext cx="895596"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10" descr="RYERSON UNIVERS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332909"/>
            <a:ext cx="2600325" cy="457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2" descr="McMaster University"/>
          <p:cNvPicPr>
            <a:picLocks noChangeAspect="1" noChangeArrowheads="1"/>
          </p:cNvPicPr>
          <p:nvPr/>
        </p:nvPicPr>
        <p:blipFill>
          <a:blip r:embed="rId8" cstate="print">
            <a:alphaModFix amt="95000"/>
            <a:extLst>
              <a:ext uri="{28A0092B-C50C-407E-A947-70E740481C1C}">
                <a14:useLocalDpi xmlns:a14="http://schemas.microsoft.com/office/drawing/2010/main" val="0"/>
              </a:ext>
            </a:extLst>
          </a:blip>
          <a:srcRect b="18181"/>
          <a:stretch>
            <a:fillRect/>
          </a:stretch>
        </p:blipFill>
        <p:spPr bwMode="auto">
          <a:xfrm>
            <a:off x="6400800" y="6172200"/>
            <a:ext cx="1244339"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0" descr="http://onsep.org/wp-content/uploads/2012/06/Screen-shot-2012-06-30-at-2.12.39-PM.png"/>
          <p:cNvPicPr>
            <a:picLocks noChangeAspect="1" noChangeArrowheads="1"/>
          </p:cNvPicPr>
          <p:nvPr/>
        </p:nvPicPr>
        <p:blipFill>
          <a:blip r:embed="rId9" cstate="print">
            <a:alphaModFix amt="96000"/>
            <a:extLst>
              <a:ext uri="{28A0092B-C50C-407E-A947-70E740481C1C}">
                <a14:useLocalDpi xmlns:a14="http://schemas.microsoft.com/office/drawing/2010/main" val="0"/>
              </a:ext>
            </a:extLst>
          </a:blip>
          <a:srcRect t="1410" r="3993"/>
          <a:stretch>
            <a:fillRect/>
          </a:stretch>
        </p:blipFill>
        <p:spPr bwMode="auto">
          <a:xfrm>
            <a:off x="1752600" y="6165136"/>
            <a:ext cx="1115266" cy="692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3" name="Rectangle 12"/>
          <p:cNvSpPr/>
          <p:nvPr/>
        </p:nvSpPr>
        <p:spPr>
          <a:xfrm>
            <a:off x="457200" y="543342"/>
            <a:ext cx="8686800" cy="1323439"/>
          </a:xfrm>
          <a:prstGeom prst="rect">
            <a:avLst/>
          </a:prstGeom>
        </p:spPr>
        <p:txBody>
          <a:bodyPr wrap="square">
            <a:spAutoFit/>
          </a:bodyPr>
          <a:lstStyle/>
          <a:p>
            <a:r>
              <a:rPr lang="en-CA" sz="4000" dirty="0" smtClean="0">
                <a:solidFill>
                  <a:srgbClr val="173377"/>
                </a:solidFill>
              </a:rPr>
              <a:t>Documenting and Transforming Institutional Teaching Cultures</a:t>
            </a:r>
            <a:endParaRPr lang="en-US" sz="4000" dirty="0">
              <a:solidFill>
                <a:srgbClr val="173377"/>
              </a:solidFill>
              <a:latin typeface="Avenir Next Condensed Demi Bold"/>
              <a:cs typeface="Avenir Next Condensed Demi Bold"/>
            </a:endParaRPr>
          </a:p>
        </p:txBody>
      </p:sp>
      <p:sp>
        <p:nvSpPr>
          <p:cNvPr id="17" name="Subtitle 2"/>
          <p:cNvSpPr txBox="1">
            <a:spLocks/>
          </p:cNvSpPr>
          <p:nvPr/>
        </p:nvSpPr>
        <p:spPr>
          <a:xfrm>
            <a:off x="5257800" y="2234876"/>
            <a:ext cx="2209800" cy="2794324"/>
          </a:xfrm>
          <a:prstGeom prst="rect">
            <a:avLst/>
          </a:prstGeom>
          <a:noFill/>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buNone/>
            </a:pPr>
            <a:r>
              <a:rPr lang="en-US" sz="1600" dirty="0" smtClean="0">
                <a:solidFill>
                  <a:schemeClr val="tx2"/>
                </a:solidFill>
                <a:latin typeface="Arial"/>
                <a:cs typeface="Arial"/>
              </a:rPr>
              <a:t>Paola Borin</a:t>
            </a:r>
          </a:p>
          <a:p>
            <a:pPr marL="0" indent="0">
              <a:spcBef>
                <a:spcPts val="0"/>
              </a:spcBef>
              <a:buNone/>
            </a:pPr>
            <a:r>
              <a:rPr lang="en-US" sz="1600" dirty="0" smtClean="0">
                <a:solidFill>
                  <a:schemeClr val="tx2"/>
                </a:solidFill>
                <a:latin typeface="Arial"/>
                <a:cs typeface="Arial"/>
              </a:rPr>
              <a:t>Deb Dawson</a:t>
            </a:r>
          </a:p>
          <a:p>
            <a:pPr marL="0" indent="0">
              <a:spcBef>
                <a:spcPts val="0"/>
              </a:spcBef>
              <a:buNone/>
            </a:pPr>
            <a:r>
              <a:rPr lang="en-US" sz="1600" b="1" dirty="0" smtClean="0">
                <a:solidFill>
                  <a:schemeClr val="tx2"/>
                </a:solidFill>
                <a:latin typeface="Arial"/>
                <a:cs typeface="Arial"/>
              </a:rPr>
              <a:t>Florida </a:t>
            </a:r>
            <a:r>
              <a:rPr lang="en-US" sz="1600" b="1" dirty="0" err="1" smtClean="0">
                <a:solidFill>
                  <a:schemeClr val="tx2"/>
                </a:solidFill>
                <a:latin typeface="Arial"/>
                <a:cs typeface="Arial"/>
              </a:rPr>
              <a:t>Doci</a:t>
            </a:r>
            <a:endParaRPr lang="en-US" sz="1600" b="1" dirty="0" smtClean="0">
              <a:solidFill>
                <a:schemeClr val="tx2"/>
              </a:solidFill>
              <a:latin typeface="Arial"/>
              <a:cs typeface="Arial"/>
            </a:endParaRPr>
          </a:p>
          <a:p>
            <a:pPr marL="0" indent="0">
              <a:spcBef>
                <a:spcPts val="0"/>
              </a:spcBef>
              <a:buNone/>
            </a:pPr>
            <a:r>
              <a:rPr lang="en-US" sz="1600" b="1" dirty="0" smtClean="0">
                <a:solidFill>
                  <a:schemeClr val="tx2"/>
                </a:solidFill>
                <a:latin typeface="Arial"/>
                <a:cs typeface="Arial"/>
              </a:rPr>
              <a:t>Donna Ellis</a:t>
            </a:r>
          </a:p>
          <a:p>
            <a:pPr marL="0" indent="0">
              <a:spcBef>
                <a:spcPts val="0"/>
              </a:spcBef>
              <a:buNone/>
            </a:pPr>
            <a:r>
              <a:rPr lang="en-US" sz="1600" dirty="0" smtClean="0">
                <a:solidFill>
                  <a:schemeClr val="tx2"/>
                </a:solidFill>
                <a:latin typeface="Arial"/>
                <a:cs typeface="Arial"/>
              </a:rPr>
              <a:t>Lori Goff</a:t>
            </a:r>
          </a:p>
          <a:p>
            <a:pPr marL="0" indent="0">
              <a:spcBef>
                <a:spcPts val="0"/>
              </a:spcBef>
              <a:buNone/>
            </a:pPr>
            <a:r>
              <a:rPr lang="en-US" sz="1600" b="1" dirty="0" smtClean="0">
                <a:solidFill>
                  <a:schemeClr val="tx2"/>
                </a:solidFill>
                <a:latin typeface="Arial"/>
                <a:cs typeface="Arial"/>
              </a:rPr>
              <a:t>Jill </a:t>
            </a:r>
            <a:r>
              <a:rPr lang="en-US" sz="1600" b="1" dirty="0" err="1" smtClean="0">
                <a:solidFill>
                  <a:schemeClr val="tx2"/>
                </a:solidFill>
                <a:latin typeface="Arial"/>
                <a:cs typeface="Arial"/>
              </a:rPr>
              <a:t>Grose</a:t>
            </a:r>
            <a:endParaRPr lang="en-US" sz="1600" b="1" dirty="0" smtClean="0">
              <a:solidFill>
                <a:schemeClr val="tx2"/>
              </a:solidFill>
              <a:latin typeface="Arial"/>
              <a:cs typeface="Arial"/>
            </a:endParaRPr>
          </a:p>
          <a:p>
            <a:pPr marL="0" indent="0">
              <a:spcBef>
                <a:spcPts val="0"/>
              </a:spcBef>
              <a:buNone/>
            </a:pPr>
            <a:r>
              <a:rPr lang="en-US" sz="1600" b="1" dirty="0" smtClean="0">
                <a:solidFill>
                  <a:schemeClr val="tx2"/>
                </a:solidFill>
                <a:latin typeface="Arial"/>
                <a:cs typeface="Arial"/>
              </a:rPr>
              <a:t>Sandy Hughes</a:t>
            </a:r>
          </a:p>
          <a:p>
            <a:pPr marL="0" indent="0">
              <a:spcBef>
                <a:spcPts val="0"/>
              </a:spcBef>
              <a:buNone/>
            </a:pPr>
            <a:r>
              <a:rPr lang="en-US" sz="1600" dirty="0" smtClean="0">
                <a:solidFill>
                  <a:schemeClr val="tx2"/>
                </a:solidFill>
                <a:latin typeface="Arial"/>
                <a:cs typeface="Arial"/>
              </a:rPr>
              <a:t>Erika </a:t>
            </a:r>
            <a:r>
              <a:rPr lang="en-US" sz="1600" dirty="0" err="1" smtClean="0">
                <a:solidFill>
                  <a:schemeClr val="tx2"/>
                </a:solidFill>
                <a:latin typeface="Arial"/>
                <a:cs typeface="Arial"/>
              </a:rPr>
              <a:t>Kustra</a:t>
            </a:r>
            <a:endParaRPr lang="en-US" sz="1600" dirty="0" smtClean="0">
              <a:solidFill>
                <a:schemeClr val="tx2"/>
              </a:solidFill>
              <a:latin typeface="Arial"/>
              <a:cs typeface="Arial"/>
            </a:endParaRPr>
          </a:p>
          <a:p>
            <a:pPr marL="0" indent="0">
              <a:spcBef>
                <a:spcPts val="0"/>
              </a:spcBef>
              <a:buNone/>
            </a:pPr>
            <a:r>
              <a:rPr lang="en-US" sz="1600" b="1" dirty="0" smtClean="0">
                <a:solidFill>
                  <a:schemeClr val="tx2"/>
                </a:solidFill>
                <a:latin typeface="Arial"/>
                <a:cs typeface="Arial"/>
              </a:rPr>
              <a:t>Peter Wolf</a:t>
            </a:r>
          </a:p>
          <a:p>
            <a:pPr marL="0" indent="0">
              <a:spcBef>
                <a:spcPts val="0"/>
              </a:spcBef>
              <a:buNone/>
            </a:pPr>
            <a:endParaRPr lang="en-US" sz="1600" b="1" dirty="0" smtClean="0">
              <a:solidFill>
                <a:schemeClr val="tx2"/>
              </a:solidFill>
              <a:latin typeface="Arial"/>
              <a:cs typeface="Arial"/>
            </a:endParaRPr>
          </a:p>
          <a:p>
            <a:pPr marL="0" indent="0">
              <a:spcBef>
                <a:spcPts val="0"/>
              </a:spcBef>
              <a:buNone/>
            </a:pPr>
            <a:r>
              <a:rPr lang="en-US" sz="1600" b="1" dirty="0" smtClean="0">
                <a:solidFill>
                  <a:schemeClr val="tx2"/>
                </a:solidFill>
                <a:latin typeface="Arial"/>
                <a:cs typeface="Arial"/>
              </a:rPr>
              <a:t>STLHE – June 2014</a:t>
            </a:r>
          </a:p>
          <a:p>
            <a:endParaRPr lang="en-US" sz="1600" dirty="0">
              <a:solidFill>
                <a:srgbClr val="082AB0"/>
              </a:solidFill>
            </a:endParaRPr>
          </a:p>
        </p:txBody>
      </p:sp>
      <p:pic>
        <p:nvPicPr>
          <p:cNvPr id="1026" name="Picture 2" descr="Wilfrid Laurier Univers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 y="5562600"/>
            <a:ext cx="1680409" cy="473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666" y="2200275"/>
            <a:ext cx="4497673"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410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91400" cy="838200"/>
          </a:xfrm>
        </p:spPr>
        <p:txBody>
          <a:bodyPr>
            <a:normAutofit/>
          </a:bodyPr>
          <a:lstStyle/>
          <a:p>
            <a:r>
              <a:rPr lang="en-US" dirty="0" smtClean="0">
                <a:solidFill>
                  <a:srgbClr val="173377"/>
                </a:solidFill>
                <a:latin typeface="+mn-lt"/>
              </a:rPr>
              <a:t>The Consultative </a:t>
            </a:r>
            <a:r>
              <a:rPr lang="en-US" dirty="0">
                <a:solidFill>
                  <a:srgbClr val="173377"/>
                </a:solidFill>
                <a:latin typeface="+mn-lt"/>
              </a:rPr>
              <a:t>P</a:t>
            </a:r>
            <a:r>
              <a:rPr lang="en-US" dirty="0" smtClean="0">
                <a:solidFill>
                  <a:srgbClr val="173377"/>
                </a:solidFill>
                <a:latin typeface="+mn-lt"/>
              </a:rPr>
              <a:t>rocess</a:t>
            </a:r>
            <a:endParaRPr lang="en-US" dirty="0">
              <a:solidFill>
                <a:srgbClr val="173377"/>
              </a:solidFill>
              <a:latin typeface="+mn-lt"/>
            </a:endParaRPr>
          </a:p>
        </p:txBody>
      </p:sp>
      <p:sp>
        <p:nvSpPr>
          <p:cNvPr id="3" name="Content Placeholder 2"/>
          <p:cNvSpPr>
            <a:spLocks noGrp="1"/>
          </p:cNvSpPr>
          <p:nvPr>
            <p:ph idx="1"/>
          </p:nvPr>
        </p:nvSpPr>
        <p:spPr>
          <a:xfrm>
            <a:off x="609600" y="1371600"/>
            <a:ext cx="8305800" cy="4724400"/>
          </a:xfrm>
        </p:spPr>
        <p:txBody>
          <a:bodyPr>
            <a:noAutofit/>
          </a:bodyPr>
          <a:lstStyle/>
          <a:p>
            <a:r>
              <a:rPr lang="en-US" sz="2800" dirty="0" smtClean="0">
                <a:solidFill>
                  <a:schemeClr val="tx1"/>
                </a:solidFill>
              </a:rPr>
              <a:t>Presented to EDC for feedback (winter 2013)</a:t>
            </a:r>
          </a:p>
          <a:p>
            <a:r>
              <a:rPr lang="en-US" sz="2800" dirty="0" smtClean="0">
                <a:solidFill>
                  <a:schemeClr val="tx1"/>
                </a:solidFill>
              </a:rPr>
              <a:t>Shared idea with Council of Ontario Universities (summer 2013)</a:t>
            </a:r>
          </a:p>
          <a:p>
            <a:r>
              <a:rPr lang="en-US" sz="2800" dirty="0" smtClean="0">
                <a:solidFill>
                  <a:schemeClr val="tx1"/>
                </a:solidFill>
              </a:rPr>
              <a:t>Applied for Government funds (MTCU-PIF; fall 2013) – received $175,000</a:t>
            </a:r>
          </a:p>
          <a:p>
            <a:r>
              <a:rPr lang="en-US" sz="2800" dirty="0" smtClean="0">
                <a:solidFill>
                  <a:schemeClr val="tx1"/>
                </a:solidFill>
              </a:rPr>
              <a:t>Presented to Council of Ontario Educational Developers for feedback (fall 2013) </a:t>
            </a:r>
          </a:p>
          <a:p>
            <a:r>
              <a:rPr lang="en-US" sz="2800" dirty="0" smtClean="0">
                <a:solidFill>
                  <a:schemeClr val="tx1"/>
                </a:solidFill>
              </a:rPr>
              <a:t>Updated COU; requested support (fall 2013)</a:t>
            </a:r>
          </a:p>
          <a:p>
            <a:r>
              <a:rPr lang="en-US" sz="2800" dirty="0" smtClean="0">
                <a:solidFill>
                  <a:schemeClr val="tx1"/>
                </a:solidFill>
              </a:rPr>
              <a:t>Updated EDC on project progress (winter 2014) </a:t>
            </a: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10</a:t>
            </a:fld>
            <a:endParaRPr lang="en-US"/>
          </a:p>
        </p:txBody>
      </p:sp>
    </p:spTree>
    <p:extLst>
      <p:ext uri="{BB962C8B-B14F-4D97-AF65-F5344CB8AC3E}">
        <p14:creationId xmlns:p14="http://schemas.microsoft.com/office/powerpoint/2010/main" val="109197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73377"/>
                </a:solidFill>
              </a:rPr>
              <a:t>Project Phases</a:t>
            </a:r>
            <a:endParaRPr lang="en-US" sz="4000" dirty="0">
              <a:solidFill>
                <a:srgbClr val="173377"/>
              </a:solidFill>
            </a:endParaRPr>
          </a:p>
        </p:txBody>
      </p:sp>
      <p:sp>
        <p:nvSpPr>
          <p:cNvPr id="3" name="Content Placeholder 2"/>
          <p:cNvSpPr>
            <a:spLocks noGrp="1"/>
          </p:cNvSpPr>
          <p:nvPr>
            <p:ph idx="1"/>
          </p:nvPr>
        </p:nvSpPr>
        <p:spPr/>
        <p:txBody>
          <a:bodyPr>
            <a:noAutofit/>
          </a:bodyPr>
          <a:lstStyle/>
          <a:p>
            <a:pPr marL="0" indent="0">
              <a:buNone/>
            </a:pPr>
            <a:r>
              <a:rPr lang="en-US" b="1" dirty="0" smtClean="0">
                <a:solidFill>
                  <a:schemeClr val="tx1"/>
                </a:solidFill>
              </a:rPr>
              <a:t>Phase 1:</a:t>
            </a:r>
            <a:r>
              <a:rPr lang="en-US" b="1" dirty="0" smtClean="0">
                <a:solidFill>
                  <a:srgbClr val="173377"/>
                </a:solidFill>
              </a:rPr>
              <a:t> </a:t>
            </a:r>
          </a:p>
          <a:p>
            <a:r>
              <a:rPr lang="en-US" dirty="0" smtClean="0">
                <a:solidFill>
                  <a:srgbClr val="000000"/>
                </a:solidFill>
              </a:rPr>
              <a:t>Develop &amp; pilot the Teaching Culture Perception Survey (TCPS) with educators, administrators and students at three Ontario universities – refine TCPS as needed</a:t>
            </a:r>
          </a:p>
          <a:p>
            <a:pPr marL="0" indent="0">
              <a:buNone/>
            </a:pPr>
            <a:r>
              <a:rPr lang="en-US" b="1" dirty="0" smtClean="0">
                <a:solidFill>
                  <a:srgbClr val="000000"/>
                </a:solidFill>
              </a:rPr>
              <a:t>Phase 2: </a:t>
            </a:r>
          </a:p>
          <a:p>
            <a:pPr marL="285750" indent="-285750"/>
            <a:r>
              <a:rPr lang="en-US" dirty="0" smtClean="0">
                <a:solidFill>
                  <a:srgbClr val="000000"/>
                </a:solidFill>
              </a:rPr>
              <a:t>Develop institutional Teaching Culture Indicators to validate &amp; triangulate the perception based indicators and provide additional data about culture</a:t>
            </a:r>
          </a:p>
          <a:p>
            <a:pPr marL="0" indent="0">
              <a:buNone/>
            </a:pPr>
            <a:r>
              <a:rPr lang="en-US" b="1" dirty="0" smtClean="0">
                <a:solidFill>
                  <a:srgbClr val="000000"/>
                </a:solidFill>
              </a:rPr>
              <a:t>Phase 3: </a:t>
            </a:r>
          </a:p>
          <a:p>
            <a:r>
              <a:rPr lang="en-US" dirty="0" smtClean="0">
                <a:solidFill>
                  <a:srgbClr val="000000"/>
                </a:solidFill>
              </a:rPr>
              <a:t>Develop reports and recommendations to accompany the results returned to participating institutions</a:t>
            </a:r>
            <a:endParaRPr lang="en-US" dirty="0">
              <a:solidFill>
                <a:srgbClr val="000000"/>
              </a:solidFill>
            </a:endParaRP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11</a:t>
            </a:fld>
            <a:endParaRPr lang="en-US" dirty="0"/>
          </a:p>
        </p:txBody>
      </p:sp>
    </p:spTree>
    <p:extLst>
      <p:ext uri="{BB962C8B-B14F-4D97-AF65-F5344CB8AC3E}">
        <p14:creationId xmlns:p14="http://schemas.microsoft.com/office/powerpoint/2010/main" val="1740452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Teaching Culture </a:t>
            </a:r>
            <a:r>
              <a:rPr lang="en-US" sz="3600" dirty="0">
                <a:solidFill>
                  <a:srgbClr val="173377"/>
                </a:solidFill>
                <a:latin typeface="+mn-lt"/>
              </a:rPr>
              <a:t>Perception </a:t>
            </a:r>
            <a:r>
              <a:rPr lang="en-US" sz="3600" dirty="0" smtClean="0">
                <a:solidFill>
                  <a:srgbClr val="173377"/>
                </a:solidFill>
                <a:latin typeface="+mn-lt"/>
              </a:rPr>
              <a:t>Survey</a:t>
            </a:r>
            <a:endParaRPr lang="en-US" sz="3600" dirty="0">
              <a:solidFill>
                <a:srgbClr val="173377"/>
              </a:solidFill>
              <a:latin typeface="+mn-lt"/>
            </a:endParaRPr>
          </a:p>
        </p:txBody>
      </p:sp>
      <p:sp>
        <p:nvSpPr>
          <p:cNvPr id="6" name="Rectangle 5"/>
          <p:cNvSpPr/>
          <p:nvPr/>
        </p:nvSpPr>
        <p:spPr>
          <a:xfrm>
            <a:off x="304800" y="1752600"/>
            <a:ext cx="8591365" cy="2985433"/>
          </a:xfrm>
          <a:prstGeom prst="rect">
            <a:avLst/>
          </a:prstGeom>
        </p:spPr>
        <p:txBody>
          <a:bodyPr wrap="square">
            <a:spAutoFit/>
          </a:bodyPr>
          <a:lstStyle/>
          <a:p>
            <a:pPr marL="342900" indent="-342900">
              <a:buFont typeface="Arial" panose="020B0604020202020204" pitchFamily="34" charset="0"/>
              <a:buChar char="•"/>
            </a:pPr>
            <a:r>
              <a:rPr lang="en-US" sz="2400" dirty="0" smtClean="0"/>
              <a:t>Aimed at </a:t>
            </a:r>
            <a:r>
              <a:rPr lang="en-US" sz="2400" b="1" dirty="0" smtClean="0"/>
              <a:t>examining the perceptions</a:t>
            </a:r>
            <a:r>
              <a:rPr lang="en-US" sz="2400" dirty="0" smtClean="0"/>
              <a:t> to develop a </a:t>
            </a:r>
            <a:r>
              <a:rPr lang="en-US" sz="2400" i="1" dirty="0" smtClean="0"/>
              <a:t>profile</a:t>
            </a:r>
            <a:r>
              <a:rPr lang="en-US" sz="2400" dirty="0" smtClean="0"/>
              <a:t>, allowing comparison between different stakeholders’ perceptions &amp; comparison of change over time. </a:t>
            </a:r>
          </a:p>
          <a:p>
            <a:pPr marL="342900" indent="-342900">
              <a:buFont typeface="Arial" panose="020B0604020202020204" pitchFamily="34" charset="0"/>
              <a:buChar char="•"/>
            </a:pPr>
            <a:r>
              <a:rPr lang="en-CA" sz="2400" dirty="0" smtClean="0"/>
              <a:t>Questions </a:t>
            </a:r>
            <a:r>
              <a:rPr lang="en-CA" sz="2400" dirty="0"/>
              <a:t>designed to </a:t>
            </a:r>
            <a:r>
              <a:rPr lang="en-CA" sz="2400" dirty="0" smtClean="0"/>
              <a:t>identify and validate </a:t>
            </a:r>
            <a:r>
              <a:rPr lang="en-CA" sz="2400" dirty="0"/>
              <a:t>indicators </a:t>
            </a:r>
            <a:r>
              <a:rPr lang="en-CA" sz="2400" dirty="0" smtClean="0"/>
              <a:t>of </a:t>
            </a:r>
            <a:r>
              <a:rPr lang="en-CA" sz="2400" dirty="0"/>
              <a:t>quality teaching culture on campus. </a:t>
            </a:r>
            <a:endParaRPr lang="en-CA" sz="2400" dirty="0" smtClean="0"/>
          </a:p>
          <a:p>
            <a:pPr marL="342900" indent="-342900">
              <a:buFont typeface="Arial" panose="020B0604020202020204" pitchFamily="34" charset="0"/>
              <a:buChar char="•"/>
            </a:pPr>
            <a:r>
              <a:rPr lang="en-US" sz="2400" b="1" dirty="0"/>
              <a:t>Indicators</a:t>
            </a:r>
            <a:r>
              <a:rPr lang="en-US" sz="2400" dirty="0"/>
              <a:t> are signals that reveal the progress or lack of progress towards a specific objective. (Chalmers 2008</a:t>
            </a:r>
            <a:r>
              <a:rPr lang="en-US" sz="2400" dirty="0" smtClean="0"/>
              <a:t>)</a:t>
            </a: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12</a:t>
            </a:fld>
            <a:endParaRPr lang="en-US" dirty="0"/>
          </a:p>
        </p:txBody>
      </p:sp>
      <p:pic>
        <p:nvPicPr>
          <p:cNvPr id="7" name="Picture 2"/>
          <p:cNvPicPr>
            <a:picLocks noChangeAspect="1" noChangeArrowheads="1"/>
          </p:cNvPicPr>
          <p:nvPr/>
        </p:nvPicPr>
        <p:blipFill rotWithShape="1">
          <a:blip r:embed="rId3">
            <a:clrChange>
              <a:clrFrom>
                <a:srgbClr val="BEEBDF"/>
              </a:clrFrom>
              <a:clrTo>
                <a:srgbClr val="BEEBDF">
                  <a:alpha val="0"/>
                </a:srgbClr>
              </a:clrTo>
            </a:clrChange>
            <a:extLst>
              <a:ext uri="{28A0092B-C50C-407E-A947-70E740481C1C}">
                <a14:useLocalDpi xmlns:a14="http://schemas.microsoft.com/office/drawing/2010/main" val="0"/>
              </a:ext>
            </a:extLst>
          </a:blip>
          <a:srcRect l="10045" t="41204" r="50110" b="17592"/>
          <a:stretch/>
        </p:blipFill>
        <p:spPr bwMode="auto">
          <a:xfrm>
            <a:off x="2919368" y="4419600"/>
            <a:ext cx="3252832" cy="189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70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Identification and validation of indicators</a:t>
            </a:r>
            <a:endParaRPr lang="en-US" sz="3600" dirty="0">
              <a:solidFill>
                <a:srgbClr val="173377"/>
              </a:solidFill>
              <a:latin typeface="+mn-lt"/>
            </a:endParaRPr>
          </a:p>
        </p:txBody>
      </p:sp>
      <p:sp>
        <p:nvSpPr>
          <p:cNvPr id="6" name="Rectangle 5"/>
          <p:cNvSpPr/>
          <p:nvPr/>
        </p:nvSpPr>
        <p:spPr>
          <a:xfrm>
            <a:off x="304800" y="1727537"/>
            <a:ext cx="8591365" cy="1077218"/>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13</a:t>
            </a:fld>
            <a:endParaRPr lang="en-US" dirty="0"/>
          </a:p>
        </p:txBody>
      </p:sp>
      <p:sp>
        <p:nvSpPr>
          <p:cNvPr id="4" name="TextBox 3"/>
          <p:cNvSpPr txBox="1"/>
          <p:nvPr/>
        </p:nvSpPr>
        <p:spPr>
          <a:xfrm>
            <a:off x="435204" y="1752600"/>
            <a:ext cx="8480196" cy="3139321"/>
          </a:xfrm>
          <a:prstGeom prst="rect">
            <a:avLst/>
          </a:prstGeom>
          <a:noFill/>
        </p:spPr>
        <p:txBody>
          <a:bodyPr wrap="square" rtlCol="0">
            <a:spAutoFit/>
          </a:bodyPr>
          <a:lstStyle/>
          <a:p>
            <a:pPr marL="342900" indent="-342900">
              <a:buFont typeface="Arial" panose="020B0604020202020204" pitchFamily="34" charset="0"/>
              <a:buChar char="•"/>
            </a:pPr>
            <a:r>
              <a:rPr lang="en-CA" sz="2200" b="1" dirty="0" smtClean="0"/>
              <a:t>Input: </a:t>
            </a:r>
            <a:r>
              <a:rPr lang="en-CA" sz="2200" dirty="0" smtClean="0"/>
              <a:t>Resources involved in supporting an institutional program, activity or service.</a:t>
            </a:r>
          </a:p>
          <a:p>
            <a:pPr marL="342900" indent="-342900">
              <a:buFont typeface="Arial" panose="020B0604020202020204" pitchFamily="34" charset="0"/>
              <a:buChar char="•"/>
            </a:pPr>
            <a:r>
              <a:rPr lang="en-CA" sz="2200" b="1" dirty="0" smtClean="0"/>
              <a:t>Output: </a:t>
            </a:r>
            <a:r>
              <a:rPr lang="en-CA" sz="2200" dirty="0" smtClean="0"/>
              <a:t>Reflect the quantity of outcomes, including measurable results and direct consequences of the activities implemented. (</a:t>
            </a:r>
            <a:r>
              <a:rPr lang="en-CA" sz="2200" dirty="0" err="1" smtClean="0"/>
              <a:t>Bruke</a:t>
            </a:r>
            <a:r>
              <a:rPr lang="en-CA" sz="2200" dirty="0" smtClean="0"/>
              <a:t> 1998)</a:t>
            </a:r>
          </a:p>
          <a:p>
            <a:pPr marL="342900" indent="-342900">
              <a:buFont typeface="Arial" panose="020B0604020202020204" pitchFamily="34" charset="0"/>
              <a:buChar char="•"/>
            </a:pPr>
            <a:r>
              <a:rPr lang="en-CA" sz="2200" b="1" dirty="0" smtClean="0"/>
              <a:t>Outcome: </a:t>
            </a:r>
            <a:r>
              <a:rPr lang="en-CA" sz="2200" dirty="0" smtClean="0"/>
              <a:t>Focus on the quality of educational program, activity and service benefits for all stakeholders. (</a:t>
            </a:r>
            <a:r>
              <a:rPr lang="en-CA" sz="2200" dirty="0" err="1" smtClean="0"/>
              <a:t>Warglien</a:t>
            </a:r>
            <a:r>
              <a:rPr lang="en-CA" sz="2200" dirty="0" smtClean="0"/>
              <a:t> &amp; </a:t>
            </a:r>
            <a:r>
              <a:rPr lang="en-CA" sz="2200" dirty="0" err="1" smtClean="0"/>
              <a:t>Savoia</a:t>
            </a:r>
            <a:r>
              <a:rPr lang="en-CA" sz="2200" dirty="0" smtClean="0"/>
              <a:t> 2001)</a:t>
            </a:r>
          </a:p>
          <a:p>
            <a:pPr marL="342900" indent="-342900">
              <a:buFont typeface="Arial" panose="020B0604020202020204" pitchFamily="34" charset="0"/>
              <a:buChar char="•"/>
            </a:pPr>
            <a:r>
              <a:rPr lang="en-CA" sz="2200" b="1" dirty="0" smtClean="0"/>
              <a:t>Process: </a:t>
            </a:r>
            <a:r>
              <a:rPr lang="en-CA" sz="2200" dirty="0" smtClean="0"/>
              <a:t>Means used to deliver educational programs, activities and services within the institutional environment. (</a:t>
            </a:r>
            <a:r>
              <a:rPr lang="en-CA" sz="2200" dirty="0" err="1" smtClean="0"/>
              <a:t>Bruke</a:t>
            </a:r>
            <a:r>
              <a:rPr lang="en-CA" sz="2200" dirty="0" smtClean="0"/>
              <a:t> 1998)</a:t>
            </a:r>
          </a:p>
        </p:txBody>
      </p:sp>
    </p:spTree>
    <p:extLst>
      <p:ext uri="{BB962C8B-B14F-4D97-AF65-F5344CB8AC3E}">
        <p14:creationId xmlns:p14="http://schemas.microsoft.com/office/powerpoint/2010/main" val="396024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762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–Indicators</a:t>
            </a:r>
            <a:endParaRPr lang="en-US" sz="3600" dirty="0">
              <a:solidFill>
                <a:srgbClr val="173377"/>
              </a:solidFill>
              <a:latin typeface="+mn-lt"/>
            </a:endParaRPr>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14</a:t>
            </a:fld>
            <a:endParaRPr lang="en-US" dirty="0"/>
          </a:p>
        </p:txBody>
      </p:sp>
      <p:pic>
        <p:nvPicPr>
          <p:cNvPr id="1026" name="Picture 2"/>
          <p:cNvPicPr>
            <a:picLocks noChangeAspect="1" noChangeArrowheads="1"/>
          </p:cNvPicPr>
          <p:nvPr/>
        </p:nvPicPr>
        <p:blipFill rotWithShape="1">
          <a:blip r:embed="rId3">
            <a:clrChange>
              <a:clrFrom>
                <a:srgbClr val="BEEBDF"/>
              </a:clrFrom>
              <a:clrTo>
                <a:srgbClr val="BEEBDF">
                  <a:alpha val="0"/>
                </a:srgbClr>
              </a:clrTo>
            </a:clrChange>
            <a:extLst>
              <a:ext uri="{28A0092B-C50C-407E-A947-70E740481C1C}">
                <a14:useLocalDpi xmlns:a14="http://schemas.microsoft.com/office/drawing/2010/main" val="0"/>
              </a:ext>
            </a:extLst>
          </a:blip>
          <a:srcRect l="10056" t="41204" r="6624" b="17592"/>
          <a:stretch/>
        </p:blipFill>
        <p:spPr bwMode="auto">
          <a:xfrm>
            <a:off x="433633" y="1371600"/>
            <a:ext cx="8429538" cy="234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886200"/>
            <a:ext cx="8558371" cy="277319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CA" sz="2000" dirty="0" smtClean="0"/>
              <a:t>Examining the </a:t>
            </a:r>
            <a:r>
              <a:rPr lang="en-CA" sz="2000" b="1" u="sng" dirty="0" smtClean="0"/>
              <a:t>perceived</a:t>
            </a:r>
            <a:r>
              <a:rPr lang="en-CA" sz="2000" b="1" dirty="0" smtClean="0"/>
              <a:t> existence </a:t>
            </a:r>
            <a:r>
              <a:rPr lang="en-CA" sz="2000" dirty="0" smtClean="0"/>
              <a:t>(agreement ratings)</a:t>
            </a:r>
            <a:r>
              <a:rPr lang="en-CA" sz="2000" b="1" dirty="0" smtClean="0"/>
              <a:t> </a:t>
            </a:r>
            <a:r>
              <a:rPr lang="en-CA" sz="2000" dirty="0" smtClean="0"/>
              <a:t>and</a:t>
            </a:r>
            <a:r>
              <a:rPr lang="en-CA" sz="2000" b="1" dirty="0" smtClean="0"/>
              <a:t> importance </a:t>
            </a:r>
            <a:r>
              <a:rPr lang="en-CA" sz="2000" dirty="0" smtClean="0"/>
              <a:t>(</a:t>
            </a:r>
            <a:r>
              <a:rPr lang="en-CA" sz="2000" dirty="0"/>
              <a:t>i</a:t>
            </a:r>
            <a:r>
              <a:rPr lang="en-CA" sz="2000" dirty="0" smtClean="0"/>
              <a:t>mportance ratings)</a:t>
            </a:r>
            <a:r>
              <a:rPr lang="en-CA" sz="2000" b="1" dirty="0" smtClean="0"/>
              <a:t> </a:t>
            </a:r>
            <a:r>
              <a:rPr lang="en-CA" sz="2000" dirty="0" smtClean="0"/>
              <a:t>of certain indicators related to quality teaching to develop a </a:t>
            </a:r>
            <a:r>
              <a:rPr lang="en-CA" sz="2000" i="1" dirty="0" smtClean="0"/>
              <a:t>profile</a:t>
            </a:r>
            <a:r>
              <a:rPr lang="en-CA" sz="2000" dirty="0" smtClean="0"/>
              <a:t> of the culture in the institution.</a:t>
            </a:r>
          </a:p>
          <a:p>
            <a:pPr marL="285750" indent="-285750">
              <a:lnSpc>
                <a:spcPct val="150000"/>
              </a:lnSpc>
              <a:buFont typeface="Arial" panose="020B0604020202020204" pitchFamily="34" charset="0"/>
              <a:buChar char="•"/>
            </a:pPr>
            <a:r>
              <a:rPr lang="en-CA" sz="2000" dirty="0" smtClean="0"/>
              <a:t>Triangulation of perception and facts to determine deviation from actual facts.</a:t>
            </a:r>
          </a:p>
          <a:p>
            <a:pPr marL="285750" indent="-285750">
              <a:lnSpc>
                <a:spcPct val="150000"/>
              </a:lnSpc>
              <a:buFont typeface="Arial" panose="020B0604020202020204" pitchFamily="34" charset="0"/>
              <a:buChar char="•"/>
            </a:pPr>
            <a:r>
              <a:rPr lang="en-CA" sz="2000" dirty="0" smtClean="0"/>
              <a:t>Identification of other indicators that speak to the culture of quality teaching.</a:t>
            </a:r>
          </a:p>
          <a:p>
            <a:pPr marL="285750" indent="-285750">
              <a:lnSpc>
                <a:spcPct val="150000"/>
              </a:lnSpc>
              <a:buFont typeface="Arial" panose="020B0604020202020204" pitchFamily="34" charset="0"/>
              <a:buChar char="•"/>
            </a:pPr>
            <a:endParaRPr lang="en-CA" i="1" dirty="0"/>
          </a:p>
        </p:txBody>
      </p:sp>
    </p:spTree>
    <p:extLst>
      <p:ext uri="{BB962C8B-B14F-4D97-AF65-F5344CB8AC3E}">
        <p14:creationId xmlns:p14="http://schemas.microsoft.com/office/powerpoint/2010/main" val="383421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Teaching Culture </a:t>
            </a:r>
            <a:r>
              <a:rPr lang="en-US" sz="3600" dirty="0">
                <a:solidFill>
                  <a:srgbClr val="173377"/>
                </a:solidFill>
                <a:latin typeface="+mn-lt"/>
              </a:rPr>
              <a:t>Perception </a:t>
            </a:r>
            <a:r>
              <a:rPr lang="en-US" sz="3600" dirty="0" smtClean="0">
                <a:solidFill>
                  <a:srgbClr val="173377"/>
                </a:solidFill>
                <a:latin typeface="+mn-lt"/>
              </a:rPr>
              <a:t>Survey &amp; Focus Groups</a:t>
            </a:r>
            <a:endParaRPr lang="en-US" sz="3600" dirty="0">
              <a:solidFill>
                <a:srgbClr val="173377"/>
              </a:solidFill>
              <a:latin typeface="+mn-lt"/>
            </a:endParaRPr>
          </a:p>
        </p:txBody>
      </p:sp>
      <p:sp>
        <p:nvSpPr>
          <p:cNvPr id="6" name="Rectangle 5"/>
          <p:cNvSpPr/>
          <p:nvPr/>
        </p:nvSpPr>
        <p:spPr>
          <a:xfrm>
            <a:off x="304800" y="1727537"/>
            <a:ext cx="8591365" cy="1323439"/>
          </a:xfrm>
          <a:prstGeom prst="rect">
            <a:avLst/>
          </a:prstGeom>
        </p:spPr>
        <p:txBody>
          <a:bodyPr wrap="square">
            <a:spAutoFit/>
          </a:bodyPr>
          <a:lstStyle/>
          <a:p>
            <a:endParaRPr lang="en-CA" sz="2000" dirty="0" smtClean="0"/>
          </a:p>
          <a:p>
            <a:pPr marL="342900" indent="-342900">
              <a:buFont typeface="Arial" panose="020B0604020202020204" pitchFamily="34" charset="0"/>
              <a:buChar char="•"/>
            </a:pPr>
            <a:r>
              <a:rPr lang="en-CA" sz="2000" dirty="0" smtClean="0"/>
              <a:t>Assessment </a:t>
            </a:r>
            <a:r>
              <a:rPr lang="en-CA" sz="2000" dirty="0"/>
              <a:t>of </a:t>
            </a:r>
            <a:r>
              <a:rPr lang="en-CA" sz="2000" u="sng" dirty="0"/>
              <a:t>agreement</a:t>
            </a:r>
            <a:r>
              <a:rPr lang="en-CA" sz="2000" dirty="0"/>
              <a:t> and </a:t>
            </a:r>
            <a:r>
              <a:rPr lang="en-CA" sz="2000" u="sng" dirty="0"/>
              <a:t>importance</a:t>
            </a:r>
            <a:r>
              <a:rPr lang="en-CA" sz="2000" dirty="0"/>
              <a:t> ratings</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15</a:t>
            </a:fld>
            <a:endParaRPr lang="en-US" dirty="0"/>
          </a:p>
        </p:txBody>
      </p:sp>
      <p:pic>
        <p:nvPicPr>
          <p:cNvPr id="1026" name="Picture 2"/>
          <p:cNvPicPr>
            <a:picLocks noChangeAspect="1" noChangeArrowheads="1"/>
          </p:cNvPicPr>
          <p:nvPr/>
        </p:nvPicPr>
        <p:blipFill>
          <a:blip r:embed="rId3" cstate="print"/>
          <a:srcRect l="18750" t="14000" r="19750" b="20667"/>
          <a:stretch>
            <a:fillRect/>
          </a:stretch>
        </p:blipFill>
        <p:spPr bwMode="auto">
          <a:xfrm>
            <a:off x="1301941" y="2501901"/>
            <a:ext cx="6597082" cy="3942158"/>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374475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sz="3600" dirty="0">
                <a:solidFill>
                  <a:srgbClr val="173377"/>
                </a:solidFill>
                <a:latin typeface="+mn-lt"/>
              </a:rPr>
              <a:t>Phase </a:t>
            </a:r>
            <a:r>
              <a:rPr lang="en-US" sz="3600" dirty="0" smtClean="0">
                <a:solidFill>
                  <a:srgbClr val="173377"/>
                </a:solidFill>
                <a:latin typeface="+mn-lt"/>
              </a:rPr>
              <a:t>1 – Pilot Study – Teaching Culture </a:t>
            </a:r>
            <a:r>
              <a:rPr lang="en-US" sz="3600" dirty="0">
                <a:solidFill>
                  <a:srgbClr val="173377"/>
                </a:solidFill>
                <a:latin typeface="+mn-lt"/>
              </a:rPr>
              <a:t>Perception </a:t>
            </a:r>
            <a:r>
              <a:rPr lang="en-US" sz="3600" dirty="0" smtClean="0">
                <a:solidFill>
                  <a:srgbClr val="173377"/>
                </a:solidFill>
                <a:latin typeface="+mn-lt"/>
              </a:rPr>
              <a:t>Survey &amp; Focus Groups</a:t>
            </a:r>
            <a:endParaRPr lang="en-US" sz="3600" dirty="0">
              <a:solidFill>
                <a:srgbClr val="173377"/>
              </a:solidFill>
              <a:latin typeface="+mn-lt"/>
            </a:endParaRPr>
          </a:p>
        </p:txBody>
      </p:sp>
      <p:sp>
        <p:nvSpPr>
          <p:cNvPr id="6" name="Rectangle 5"/>
          <p:cNvSpPr/>
          <p:nvPr/>
        </p:nvSpPr>
        <p:spPr>
          <a:xfrm>
            <a:off x="304800" y="1727537"/>
            <a:ext cx="8591365" cy="4893647"/>
          </a:xfrm>
          <a:prstGeom prst="rect">
            <a:avLst/>
          </a:prstGeom>
        </p:spPr>
        <p:txBody>
          <a:bodyPr wrap="square">
            <a:spAutoFit/>
          </a:bodyPr>
          <a:lstStyle/>
          <a:p>
            <a:endParaRPr lang="en-CA" sz="2400" dirty="0" smtClean="0"/>
          </a:p>
          <a:p>
            <a:pPr marL="342900" indent="-342900">
              <a:buFont typeface="Arial" panose="020B0604020202020204" pitchFamily="34" charset="0"/>
              <a:buChar char="•"/>
            </a:pPr>
            <a:r>
              <a:rPr lang="en-CA" sz="2400" dirty="0" smtClean="0"/>
              <a:t>Two versions of the survey</a:t>
            </a:r>
          </a:p>
          <a:p>
            <a:pPr marL="800100" lvl="1" indent="-342900">
              <a:buFont typeface="Arial" panose="020B0604020202020204" pitchFamily="34" charset="0"/>
              <a:buChar char="•"/>
            </a:pPr>
            <a:r>
              <a:rPr lang="en-CA" sz="2400" dirty="0" smtClean="0"/>
              <a:t>Students: Graduate &amp; undergraduate</a:t>
            </a:r>
          </a:p>
          <a:p>
            <a:pPr marL="800100" lvl="1" indent="-342900">
              <a:buFont typeface="Arial" panose="020B0604020202020204" pitchFamily="34" charset="0"/>
              <a:buChar char="•"/>
            </a:pPr>
            <a:r>
              <a:rPr lang="en-CA" sz="2400" dirty="0" smtClean="0"/>
              <a:t>Faculty &amp; Administration</a:t>
            </a:r>
            <a:endParaRPr lang="en-CA" sz="2400" dirty="0"/>
          </a:p>
          <a:p>
            <a:pPr marL="342900" indent="-342900">
              <a:buFont typeface="Arial" panose="020B0604020202020204" pitchFamily="34" charset="0"/>
              <a:buChar char="•"/>
            </a:pPr>
            <a:r>
              <a:rPr lang="en-CA" sz="2400" dirty="0" smtClean="0"/>
              <a:t>Pilot survey at three Ontarian institutions</a:t>
            </a:r>
          </a:p>
          <a:p>
            <a:pPr marL="800100" lvl="1" indent="-342900">
              <a:buFont typeface="Arial" panose="020B0604020202020204" pitchFamily="34" charset="0"/>
              <a:buChar char="•"/>
            </a:pPr>
            <a:r>
              <a:rPr lang="en-CA" sz="2400" dirty="0" smtClean="0"/>
              <a:t>Windsor  ( 921 participants)</a:t>
            </a:r>
          </a:p>
          <a:p>
            <a:pPr marL="800100" lvl="1" indent="-342900">
              <a:buFont typeface="Arial" panose="020B0604020202020204" pitchFamily="34" charset="0"/>
              <a:buChar char="•"/>
            </a:pPr>
            <a:r>
              <a:rPr lang="en-CA" sz="2400" dirty="0" smtClean="0"/>
              <a:t>Western (1589 participants)</a:t>
            </a:r>
          </a:p>
          <a:p>
            <a:pPr marL="800100" lvl="1" indent="-342900">
              <a:buFont typeface="Arial" panose="020B0604020202020204" pitchFamily="34" charset="0"/>
              <a:buChar char="•"/>
            </a:pPr>
            <a:r>
              <a:rPr lang="en-CA" sz="2400" dirty="0" smtClean="0"/>
              <a:t>McMaster (1334 participants)</a:t>
            </a:r>
            <a:endParaRPr lang="en-CA" sz="2400" dirty="0"/>
          </a:p>
          <a:p>
            <a:pPr marL="342900" indent="-342900">
              <a:buFont typeface="Arial" panose="020B0604020202020204" pitchFamily="34" charset="0"/>
              <a:buChar char="•"/>
            </a:pPr>
            <a:r>
              <a:rPr lang="en-US" sz="2400" dirty="0" smtClean="0"/>
              <a:t>Focus groups ran to collect feedback </a:t>
            </a:r>
          </a:p>
          <a:p>
            <a:r>
              <a:rPr lang="en-US" sz="2400" dirty="0" smtClean="0"/>
              <a:t>on the survey and input on quality </a:t>
            </a:r>
          </a:p>
          <a:p>
            <a:r>
              <a:rPr lang="en-US" sz="2400" dirty="0" smtClean="0"/>
              <a:t>teaching culture at each institution.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16</a:t>
            </a:fld>
            <a:endParaRPr lang="en-US" dirty="0"/>
          </a:p>
        </p:txBody>
      </p:sp>
      <p:graphicFrame>
        <p:nvGraphicFramePr>
          <p:cNvPr id="7" name="Chart 6"/>
          <p:cNvGraphicFramePr/>
          <p:nvPr>
            <p:extLst>
              <p:ext uri="{D42A27DB-BD31-4B8C-83A1-F6EECF244321}">
                <p14:modId xmlns:p14="http://schemas.microsoft.com/office/powerpoint/2010/main" val="2076311160"/>
              </p:ext>
            </p:extLst>
          </p:nvPr>
        </p:nvGraphicFramePr>
        <p:xfrm>
          <a:off x="4953000" y="3200400"/>
          <a:ext cx="4114800" cy="30616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15000" y="5101783"/>
            <a:ext cx="1447800" cy="584775"/>
          </a:xfrm>
          <a:prstGeom prst="rect">
            <a:avLst/>
          </a:prstGeom>
          <a:noFill/>
        </p:spPr>
        <p:txBody>
          <a:bodyPr wrap="square" rtlCol="0">
            <a:spAutoFit/>
          </a:bodyPr>
          <a:lstStyle/>
          <a:p>
            <a:r>
              <a:rPr lang="en-CA" sz="1600" dirty="0" smtClean="0"/>
              <a:t>Faculty &amp; Administration</a:t>
            </a:r>
            <a:endParaRPr lang="en-CA" sz="1600" dirty="0"/>
          </a:p>
        </p:txBody>
      </p:sp>
    </p:spTree>
    <p:extLst>
      <p:ext uri="{BB962C8B-B14F-4D97-AF65-F5344CB8AC3E}">
        <p14:creationId xmlns:p14="http://schemas.microsoft.com/office/powerpoint/2010/main" val="73581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144000" cy="762000"/>
          </a:xfrm>
        </p:spPr>
        <p:txBody>
          <a:bodyPr>
            <a:noAutofit/>
          </a:bodyPr>
          <a:lstStyle/>
          <a:p>
            <a:pPr lvl="0"/>
            <a:r>
              <a:rPr lang="en-US" sz="3600" dirty="0">
                <a:solidFill>
                  <a:srgbClr val="173377"/>
                </a:solidFill>
              </a:rPr>
              <a:t>Pilot Study </a:t>
            </a:r>
            <a:r>
              <a:rPr lang="en-US" sz="3600" dirty="0" smtClean="0">
                <a:solidFill>
                  <a:srgbClr val="173377"/>
                </a:solidFill>
              </a:rPr>
              <a:t>Quantitative Results</a:t>
            </a:r>
            <a:endParaRPr lang="en-US" sz="3600" dirty="0">
              <a:solidFill>
                <a:srgbClr val="173377"/>
              </a:solidFill>
              <a:latin typeface="+mn-lt"/>
            </a:endParaRPr>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54755749"/>
              </p:ext>
            </p:extLst>
          </p:nvPr>
        </p:nvGraphicFramePr>
        <p:xfrm>
          <a:off x="381000" y="1143000"/>
          <a:ext cx="8382000" cy="5421927"/>
        </p:xfrm>
        <a:graphic>
          <a:graphicData uri="http://schemas.openxmlformats.org/drawingml/2006/table">
            <a:tbl>
              <a:tblPr firstRow="1" firstCol="1" bandRow="1">
                <a:tableStyleId>{5C22544A-7EE6-4342-B048-85BDC9FD1C3A}</a:tableStyleId>
              </a:tblPr>
              <a:tblGrid>
                <a:gridCol w="1905000"/>
                <a:gridCol w="3176550"/>
                <a:gridCol w="3300450"/>
              </a:tblGrid>
              <a:tr h="161430">
                <a:tc>
                  <a:txBody>
                    <a:bodyPr/>
                    <a:lstStyle/>
                    <a:p>
                      <a:pPr algn="ct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tc>
                <a:tc>
                  <a:txBody>
                    <a:bodyPr/>
                    <a:lstStyle/>
                    <a:p>
                      <a:pPr algn="ctr">
                        <a:lnSpc>
                          <a:spcPct val="115000"/>
                        </a:lnSpc>
                        <a:spcAft>
                          <a:spcPts val="0"/>
                        </a:spcAft>
                      </a:pPr>
                      <a:r>
                        <a:rPr lang="en-US" sz="1400">
                          <a:effectLst/>
                        </a:rPr>
                        <a:t>Agreement </a:t>
                      </a:r>
                      <a:endParaRPr lang="en-CA" sz="1200">
                        <a:effectLst/>
                        <a:latin typeface="Calibri"/>
                        <a:ea typeface="Calibri"/>
                        <a:cs typeface="Times New Roman"/>
                      </a:endParaRPr>
                    </a:p>
                  </a:txBody>
                  <a:tcPr marL="49696" marR="49696" marT="0" marB="0"/>
                </a:tc>
                <a:tc>
                  <a:txBody>
                    <a:bodyPr/>
                    <a:lstStyle/>
                    <a:p>
                      <a:pPr algn="ctr">
                        <a:lnSpc>
                          <a:spcPct val="115000"/>
                        </a:lnSpc>
                        <a:spcAft>
                          <a:spcPts val="0"/>
                        </a:spcAft>
                      </a:pPr>
                      <a:r>
                        <a:rPr lang="en-US" sz="1400" dirty="0">
                          <a:effectLst/>
                        </a:rPr>
                        <a:t>Importance</a:t>
                      </a:r>
                      <a:endParaRPr lang="en-CA" sz="1200" dirty="0">
                        <a:effectLst/>
                        <a:latin typeface="Calibri"/>
                        <a:ea typeface="Calibri"/>
                        <a:cs typeface="Times New Roman"/>
                      </a:endParaRPr>
                    </a:p>
                  </a:txBody>
                  <a:tcPr marL="49696" marR="49696" marT="0" marB="0"/>
                </a:tc>
              </a:tr>
              <a:tr h="324338">
                <a:tc>
                  <a:txBody>
                    <a:bodyPr/>
                    <a:lstStyle/>
                    <a:p>
                      <a:pPr>
                        <a:lnSpc>
                          <a:spcPct val="115000"/>
                        </a:lnSpc>
                        <a:spcAft>
                          <a:spcPts val="0"/>
                        </a:spcAft>
                      </a:pPr>
                      <a:r>
                        <a:rPr lang="en-US" sz="1400" dirty="0">
                          <a:effectLst/>
                        </a:rPr>
                        <a:t>Faculty</a:t>
                      </a:r>
                      <a:endParaRPr lang="en-CA" sz="1200" dirty="0">
                        <a:effectLst/>
                        <a:latin typeface="Calibri"/>
                        <a:ea typeface="Calibri"/>
                        <a:cs typeface="Times New Roman"/>
                      </a:endParaRPr>
                    </a:p>
                  </a:txBody>
                  <a:tcPr marL="49696" marR="49696" marT="0" marB="0" anchor="ctr">
                    <a:lnB w="12700" cmpd="sng">
                      <a:noFill/>
                    </a:lnB>
                  </a:tcPr>
                </a:tc>
                <a:tc>
                  <a:txBody>
                    <a:bodyPr/>
                    <a:lstStyle/>
                    <a:p>
                      <a:pPr>
                        <a:lnSpc>
                          <a:spcPct val="115000"/>
                        </a:lnSpc>
                        <a:spcAft>
                          <a:spcPts val="0"/>
                        </a:spcAft>
                      </a:pPr>
                      <a:r>
                        <a:rPr lang="en-US" sz="1100" dirty="0">
                          <a:effectLst/>
                        </a:rPr>
                        <a:t>1) </a:t>
                      </a:r>
                      <a:r>
                        <a:rPr lang="en-US" sz="1100" dirty="0" smtClean="0">
                          <a:effectLst/>
                        </a:rPr>
                        <a:t>Encouraging effective teaching (.</a:t>
                      </a:r>
                      <a:r>
                        <a:rPr lang="en-US" sz="1100" dirty="0">
                          <a:effectLst/>
                        </a:rPr>
                        <a:t>92)</a:t>
                      </a:r>
                      <a:endParaRPr lang="en-CA" sz="105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dirty="0">
                          <a:effectLst/>
                        </a:rPr>
                        <a:t>1) </a:t>
                      </a:r>
                      <a:r>
                        <a:rPr lang="en-US" sz="1100" dirty="0" smtClean="0">
                          <a:effectLst/>
                        </a:rPr>
                        <a:t>Encouraging</a:t>
                      </a:r>
                      <a:r>
                        <a:rPr lang="en-US" sz="1100" baseline="0" dirty="0" smtClean="0">
                          <a:effectLst/>
                        </a:rPr>
                        <a:t> e</a:t>
                      </a:r>
                      <a:r>
                        <a:rPr lang="en-US" sz="1100" dirty="0" smtClean="0">
                          <a:effectLst/>
                        </a:rPr>
                        <a:t>ffective </a:t>
                      </a:r>
                      <a:r>
                        <a:rPr lang="en-US" sz="1100" dirty="0">
                          <a:effectLst/>
                        </a:rPr>
                        <a:t>t</a:t>
                      </a:r>
                      <a:r>
                        <a:rPr lang="en-US" sz="1100" dirty="0" smtClean="0">
                          <a:effectLst/>
                        </a:rPr>
                        <a:t>eaching </a:t>
                      </a:r>
                      <a:r>
                        <a:rPr lang="en-US" sz="1100" dirty="0">
                          <a:effectLst/>
                        </a:rPr>
                        <a:t>(.94)</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2) Broad </a:t>
                      </a:r>
                      <a:r>
                        <a:rPr lang="en-US" sz="1100" dirty="0" smtClean="0">
                          <a:effectLst/>
                        </a:rPr>
                        <a:t>involvement </a:t>
                      </a:r>
                      <a:r>
                        <a:rPr lang="en-US" sz="1100" dirty="0">
                          <a:effectLst/>
                        </a:rPr>
                        <a:t>around teaching (.88)</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2) </a:t>
                      </a:r>
                      <a:r>
                        <a:rPr lang="en-US" sz="1100" dirty="0" smtClean="0">
                          <a:effectLst/>
                        </a:rPr>
                        <a:t>Recognizing effective </a:t>
                      </a:r>
                      <a:r>
                        <a:rPr lang="en-US" sz="1100" dirty="0">
                          <a:effectLst/>
                        </a:rPr>
                        <a:t>teaching (.90).</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3) </a:t>
                      </a:r>
                      <a:r>
                        <a:rPr lang="en-US" sz="1100" dirty="0" smtClean="0">
                          <a:effectLst/>
                        </a:rPr>
                        <a:t>Recognizing </a:t>
                      </a:r>
                      <a:r>
                        <a:rPr lang="en-US" sz="1100" dirty="0">
                          <a:effectLst/>
                        </a:rPr>
                        <a:t>effective teaching (.73)</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3) </a:t>
                      </a:r>
                      <a:r>
                        <a:rPr lang="en-US" sz="1100" dirty="0" smtClean="0">
                          <a:effectLst/>
                        </a:rPr>
                        <a:t>Assessing teaching </a:t>
                      </a:r>
                      <a:r>
                        <a:rPr lang="en-US" sz="1100" dirty="0">
                          <a:effectLst/>
                        </a:rPr>
                        <a:t>(.89)</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4) </a:t>
                      </a:r>
                      <a:r>
                        <a:rPr lang="en-US" sz="1100" dirty="0" smtClean="0">
                          <a:effectLst/>
                        </a:rPr>
                        <a:t>Assessing </a:t>
                      </a:r>
                      <a:r>
                        <a:rPr lang="en-US" sz="1100" dirty="0">
                          <a:effectLst/>
                        </a:rPr>
                        <a:t>teaching (.78)</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r>
              <a:tr h="161430">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T w="12700" cmpd="sng">
                      <a:noFill/>
                    </a:lnT>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r>
              <a:tr h="161430">
                <a:tc rowSpan="2">
                  <a:txBody>
                    <a:bodyPr/>
                    <a:lstStyle/>
                    <a:p>
                      <a:pPr>
                        <a:lnSpc>
                          <a:spcPct val="115000"/>
                        </a:lnSpc>
                        <a:spcAft>
                          <a:spcPts val="0"/>
                        </a:spcAft>
                      </a:pPr>
                      <a:r>
                        <a:rPr lang="en-US" sz="1400" dirty="0">
                          <a:effectLst/>
                        </a:rPr>
                        <a:t>Undergraduate </a:t>
                      </a:r>
                      <a:endParaRPr lang="en-US" sz="1400" dirty="0" smtClean="0">
                        <a:effectLst/>
                      </a:endParaRPr>
                    </a:p>
                    <a:p>
                      <a:pPr>
                        <a:lnSpc>
                          <a:spcPct val="115000"/>
                        </a:lnSpc>
                        <a:spcAft>
                          <a:spcPts val="0"/>
                        </a:spcAft>
                      </a:pPr>
                      <a:r>
                        <a:rPr lang="en-US" sz="1400" dirty="0" smtClean="0">
                          <a:effectLst/>
                        </a:rPr>
                        <a:t>Students</a:t>
                      </a:r>
                      <a:endParaRPr lang="en-CA" sz="1200" dirty="0">
                        <a:effectLst/>
                        <a:latin typeface="Calibri"/>
                        <a:ea typeface="Calibri"/>
                        <a:cs typeface="Times New Roman"/>
                      </a:endParaRPr>
                    </a:p>
                  </a:txBody>
                  <a:tcPr marL="49696" marR="49696" marT="0" marB="0" anchor="ctr">
                    <a:lnB w="12700" cmpd="sng">
                      <a:noFill/>
                    </a:lnB>
                  </a:tcPr>
                </a:tc>
                <a:tc>
                  <a:txBody>
                    <a:bodyPr/>
                    <a:lstStyle/>
                    <a:p>
                      <a:pPr>
                        <a:lnSpc>
                          <a:spcPct val="115000"/>
                        </a:lnSpc>
                        <a:spcAft>
                          <a:spcPts val="0"/>
                        </a:spcAft>
                      </a:pPr>
                      <a:r>
                        <a:rPr lang="en-US" sz="1100" dirty="0">
                          <a:effectLst/>
                        </a:rPr>
                        <a:t>1) </a:t>
                      </a:r>
                      <a:r>
                        <a:rPr lang="en-US" sz="1100" dirty="0" smtClean="0">
                          <a:effectLst/>
                        </a:rPr>
                        <a:t>Implementing effective </a:t>
                      </a:r>
                      <a:r>
                        <a:rPr lang="en-US" sz="1100" dirty="0">
                          <a:effectLst/>
                        </a:rPr>
                        <a:t>Teaching (.93)</a:t>
                      </a:r>
                      <a:endParaRPr lang="en-CA" sz="105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dirty="0">
                          <a:effectLst/>
                        </a:rPr>
                        <a:t>1) </a:t>
                      </a:r>
                      <a:r>
                        <a:rPr lang="en-US" sz="1100" dirty="0" smtClean="0">
                          <a:effectLst/>
                        </a:rPr>
                        <a:t>Implementing effective </a:t>
                      </a:r>
                      <a:r>
                        <a:rPr lang="en-US" sz="1100" dirty="0">
                          <a:effectLst/>
                        </a:rPr>
                        <a:t>teaching (.79)</a:t>
                      </a:r>
                      <a:endParaRPr lang="en-CA" sz="1050" dirty="0">
                        <a:effectLst/>
                        <a:latin typeface="Calibri"/>
                        <a:ea typeface="Calibri"/>
                        <a:cs typeface="Times New Roman"/>
                      </a:endParaRPr>
                    </a:p>
                  </a:txBody>
                  <a:tcPr marL="49696" marR="49696" marT="0" marB="0" anchor="ctr"/>
                </a:tc>
              </a:tr>
              <a:tr h="433912">
                <a:tc vMerge="1">
                  <a:txBody>
                    <a:bodyPr/>
                    <a:lstStyle/>
                    <a:p>
                      <a:pPr>
                        <a:lnSpc>
                          <a:spcPct val="115000"/>
                        </a:lnSpc>
                        <a:spcAft>
                          <a:spcPts val="0"/>
                        </a:spcAft>
                      </a:pP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2) </a:t>
                      </a:r>
                      <a:r>
                        <a:rPr lang="en-US" sz="1100" dirty="0" smtClean="0">
                          <a:effectLst/>
                        </a:rPr>
                        <a:t>Accessing infrastructure </a:t>
                      </a:r>
                      <a:r>
                        <a:rPr lang="en-US" sz="1100" dirty="0">
                          <a:effectLst/>
                        </a:rPr>
                        <a:t>(.85)</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2) </a:t>
                      </a:r>
                      <a:r>
                        <a:rPr lang="en-US" sz="1100" dirty="0" smtClean="0">
                          <a:effectLst/>
                        </a:rPr>
                        <a:t>Broad involvement around teaching </a:t>
                      </a:r>
                      <a:r>
                        <a:rPr lang="en-US" sz="1100" dirty="0">
                          <a:effectLst/>
                        </a:rPr>
                        <a:t>(.85)</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3) </a:t>
                      </a:r>
                      <a:r>
                        <a:rPr lang="en-US" sz="1100" dirty="0" smtClean="0">
                          <a:effectLst/>
                        </a:rPr>
                        <a:t>Broad involvement around teaching </a:t>
                      </a:r>
                      <a:r>
                        <a:rPr lang="en-US" sz="1100" dirty="0">
                          <a:effectLst/>
                        </a:rPr>
                        <a:t>(.89)</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3) </a:t>
                      </a:r>
                      <a:r>
                        <a:rPr lang="en-US" sz="1100" dirty="0" smtClean="0">
                          <a:effectLst/>
                        </a:rPr>
                        <a:t>Accessing </a:t>
                      </a:r>
                      <a:r>
                        <a:rPr lang="en-US" sz="1100" dirty="0">
                          <a:effectLst/>
                        </a:rPr>
                        <a:t>infrastructure (.84)</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4) </a:t>
                      </a:r>
                      <a:r>
                        <a:rPr lang="en-US" sz="1100" dirty="0" smtClean="0">
                          <a:effectLst/>
                        </a:rPr>
                        <a:t>Recognizing</a:t>
                      </a:r>
                      <a:r>
                        <a:rPr lang="en-US" sz="1100" baseline="0" dirty="0" smtClean="0">
                          <a:effectLst/>
                        </a:rPr>
                        <a:t> e</a:t>
                      </a:r>
                      <a:r>
                        <a:rPr lang="en-US" sz="1100" dirty="0" smtClean="0">
                          <a:effectLst/>
                        </a:rPr>
                        <a:t>ffective </a:t>
                      </a:r>
                      <a:r>
                        <a:rPr lang="en-US" sz="1100" dirty="0">
                          <a:effectLst/>
                        </a:rPr>
                        <a:t>t</a:t>
                      </a:r>
                      <a:r>
                        <a:rPr lang="en-US" sz="1100" dirty="0" smtClean="0">
                          <a:effectLst/>
                        </a:rPr>
                        <a:t>eaching </a:t>
                      </a:r>
                      <a:r>
                        <a:rPr lang="en-US" sz="1100" dirty="0">
                          <a:effectLst/>
                        </a:rPr>
                        <a:t>(.71)</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4) </a:t>
                      </a:r>
                      <a:r>
                        <a:rPr lang="en-US" sz="1100" dirty="0" smtClean="0">
                          <a:effectLst/>
                        </a:rPr>
                        <a:t>Recognizing effective </a:t>
                      </a:r>
                      <a:r>
                        <a:rPr lang="en-US" sz="1100" dirty="0">
                          <a:effectLst/>
                        </a:rPr>
                        <a:t>teaching (.80)</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5) </a:t>
                      </a:r>
                      <a:r>
                        <a:rPr lang="en-US" sz="1100" dirty="0" smtClean="0">
                          <a:effectLst/>
                        </a:rPr>
                        <a:t>Providing</a:t>
                      </a:r>
                      <a:r>
                        <a:rPr lang="en-US" sz="1100" baseline="0" dirty="0" smtClean="0">
                          <a:effectLst/>
                        </a:rPr>
                        <a:t> feedback on teaching</a:t>
                      </a:r>
                      <a:r>
                        <a:rPr lang="en-US" sz="1100" dirty="0" smtClean="0">
                          <a:effectLst/>
                        </a:rPr>
                        <a:t> </a:t>
                      </a:r>
                      <a:r>
                        <a:rPr lang="en-US" sz="1100" dirty="0">
                          <a:effectLst/>
                        </a:rPr>
                        <a:t>(.83)</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400" dirty="0">
                          <a:effectLst/>
                        </a:rPr>
                        <a:t> </a:t>
                      </a:r>
                      <a:endParaRPr lang="en-CA" sz="120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6) </a:t>
                      </a:r>
                      <a:r>
                        <a:rPr lang="en-US" sz="1100" dirty="0" smtClean="0">
                          <a:effectLst/>
                        </a:rPr>
                        <a:t>Prioritizing</a:t>
                      </a:r>
                      <a:r>
                        <a:rPr lang="en-US" sz="1100" baseline="0" dirty="0" smtClean="0">
                          <a:effectLst/>
                        </a:rPr>
                        <a:t> </a:t>
                      </a:r>
                      <a:r>
                        <a:rPr lang="en-US" sz="1100" dirty="0" smtClean="0">
                          <a:effectLst/>
                        </a:rPr>
                        <a:t>effective </a:t>
                      </a:r>
                      <a:r>
                        <a:rPr lang="en-US" sz="1100" dirty="0">
                          <a:effectLst/>
                        </a:rPr>
                        <a:t>teaching (.78)</a:t>
                      </a:r>
                      <a:endParaRPr lang="en-CA" sz="1050" dirty="0">
                        <a:effectLst/>
                        <a:latin typeface="Calibri"/>
                        <a:ea typeface="Calibri"/>
                        <a:cs typeface="Times New Roman"/>
                      </a:endParaRPr>
                    </a:p>
                  </a:txBody>
                  <a:tcPr marL="49696" marR="49696" marT="0" marB="0" anchor="ctr"/>
                </a:tc>
              </a:tr>
              <a:tr h="161430">
                <a:tc>
                  <a:txBody>
                    <a:bodyPr/>
                    <a:lstStyle/>
                    <a:p>
                      <a:pPr>
                        <a:lnSpc>
                          <a:spcPct val="115000"/>
                        </a:lnSpc>
                        <a:spcAft>
                          <a:spcPts val="0"/>
                        </a:spcAft>
                      </a:pPr>
                      <a:r>
                        <a:rPr lang="en-US" sz="1400">
                          <a:effectLst/>
                        </a:rPr>
                        <a:t> </a:t>
                      </a:r>
                      <a:endParaRPr lang="en-CA" sz="1200">
                        <a:effectLst/>
                        <a:latin typeface="Calibri"/>
                        <a:ea typeface="Calibri"/>
                        <a:cs typeface="Times New Roman"/>
                      </a:endParaRPr>
                    </a:p>
                  </a:txBody>
                  <a:tcPr marL="49696" marR="49696" marT="0" marB="0" anchor="ctr">
                    <a:lnT w="12700" cmpd="sng">
                      <a:noFill/>
                    </a:lnT>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r>
              <a:tr h="491419">
                <a:tc>
                  <a:txBody>
                    <a:bodyPr/>
                    <a:lstStyle/>
                    <a:p>
                      <a:pPr>
                        <a:lnSpc>
                          <a:spcPct val="115000"/>
                        </a:lnSpc>
                        <a:spcAft>
                          <a:spcPts val="0"/>
                        </a:spcAft>
                      </a:pPr>
                      <a:r>
                        <a:rPr lang="en-US" sz="1400" dirty="0">
                          <a:effectLst/>
                        </a:rPr>
                        <a:t>Graduate Students</a:t>
                      </a:r>
                      <a:endParaRPr lang="en-CA" sz="1200" dirty="0">
                        <a:effectLst/>
                        <a:latin typeface="Calibri"/>
                        <a:ea typeface="Calibri"/>
                        <a:cs typeface="Times New Roman"/>
                      </a:endParaRPr>
                    </a:p>
                  </a:txBody>
                  <a:tcPr marL="49696" marR="49696" marT="0" marB="0" anchor="ctr">
                    <a:lnB w="12700" cmpd="sng">
                      <a:noFill/>
                    </a:lnB>
                  </a:tcPr>
                </a:tc>
                <a:tc>
                  <a:txBody>
                    <a:bodyPr/>
                    <a:lstStyle/>
                    <a:p>
                      <a:pPr>
                        <a:lnSpc>
                          <a:spcPct val="115000"/>
                        </a:lnSpc>
                        <a:spcAft>
                          <a:spcPts val="0"/>
                        </a:spcAft>
                      </a:pPr>
                      <a:r>
                        <a:rPr lang="en-US" sz="1100" dirty="0">
                          <a:effectLst/>
                        </a:rPr>
                        <a:t>1) </a:t>
                      </a:r>
                      <a:r>
                        <a:rPr lang="en-US" sz="1100" dirty="0" smtClean="0">
                          <a:effectLst/>
                        </a:rPr>
                        <a:t>Fostering and implementing effective teaching </a:t>
                      </a:r>
                      <a:r>
                        <a:rPr lang="en-US" sz="1100" dirty="0">
                          <a:effectLst/>
                        </a:rPr>
                        <a:t>(.95)</a:t>
                      </a:r>
                      <a:endParaRPr lang="en-CA" sz="1050" dirty="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dirty="0">
                          <a:effectLst/>
                        </a:rPr>
                        <a:t>1) </a:t>
                      </a:r>
                      <a:r>
                        <a:rPr lang="en-US" sz="1100" dirty="0" smtClean="0">
                          <a:effectLst/>
                        </a:rPr>
                        <a:t>Implementing and enhancing effective </a:t>
                      </a:r>
                      <a:r>
                        <a:rPr lang="en-US" sz="1100" dirty="0">
                          <a:effectLst/>
                        </a:rPr>
                        <a:t>teaching (.91)</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2) </a:t>
                      </a:r>
                      <a:r>
                        <a:rPr lang="en-US" sz="1100" dirty="0" smtClean="0">
                          <a:effectLst/>
                        </a:rPr>
                        <a:t>Accessing infrastructure </a:t>
                      </a:r>
                      <a:r>
                        <a:rPr lang="en-US" sz="1100" dirty="0">
                          <a:effectLst/>
                        </a:rPr>
                        <a:t>(.86)</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2) </a:t>
                      </a:r>
                      <a:r>
                        <a:rPr lang="en-US" sz="1100" dirty="0" smtClean="0">
                          <a:effectLst/>
                        </a:rPr>
                        <a:t>Broad involvement around teaching (.</a:t>
                      </a:r>
                      <a:r>
                        <a:rPr lang="en-US" sz="1100" dirty="0">
                          <a:effectLst/>
                        </a:rPr>
                        <a:t>87)</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dirty="0">
                          <a:effectLst/>
                        </a:rPr>
                        <a:t> </a:t>
                      </a:r>
                      <a:endParaRPr lang="en-CA" sz="1050" dirty="0">
                        <a:effectLst/>
                        <a:latin typeface="Calibri"/>
                        <a:ea typeface="Calibri"/>
                        <a:cs typeface="Times New Roman"/>
                      </a:endParaRPr>
                    </a:p>
                  </a:txBody>
                  <a:tcPr marL="49696" marR="4969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100" dirty="0">
                          <a:effectLst/>
                        </a:rPr>
                        <a:t>3) </a:t>
                      </a:r>
                      <a:r>
                        <a:rPr lang="en-US" sz="1100" dirty="0" smtClean="0">
                          <a:effectLst/>
                        </a:rPr>
                        <a:t>Recognizing </a:t>
                      </a:r>
                      <a:r>
                        <a:rPr lang="en-US" sz="1100" dirty="0">
                          <a:effectLst/>
                        </a:rPr>
                        <a:t>e</a:t>
                      </a:r>
                      <a:r>
                        <a:rPr lang="en-US" sz="1100" dirty="0" smtClean="0">
                          <a:effectLst/>
                        </a:rPr>
                        <a:t>ffective </a:t>
                      </a:r>
                      <a:r>
                        <a:rPr lang="en-US" sz="1100" dirty="0">
                          <a:effectLst/>
                        </a:rPr>
                        <a:t>t</a:t>
                      </a:r>
                      <a:r>
                        <a:rPr lang="en-US" sz="1100" dirty="0" smtClean="0">
                          <a:effectLst/>
                        </a:rPr>
                        <a:t>eaching </a:t>
                      </a:r>
                      <a:r>
                        <a:rPr lang="en-US" sz="1100" dirty="0">
                          <a:effectLst/>
                        </a:rPr>
                        <a:t>(.77)</a:t>
                      </a:r>
                      <a:endParaRPr lang="en-CA" sz="1050" dirty="0">
                        <a:effectLst/>
                        <a:latin typeface="Calibri"/>
                        <a:ea typeface="Calibri"/>
                        <a:cs typeface="Times New Roman"/>
                      </a:endParaRPr>
                    </a:p>
                  </a:txBody>
                  <a:tcPr marL="49696" marR="49696" marT="0" marB="0" anchor="ctr">
                    <a:lnL w="12700" cmpd="sng">
                      <a:noFill/>
                    </a:lnL>
                  </a:tcPr>
                </a:tc>
                <a:tc>
                  <a:txBody>
                    <a:bodyPr/>
                    <a:lstStyle/>
                    <a:p>
                      <a:pPr>
                        <a:lnSpc>
                          <a:spcPct val="115000"/>
                        </a:lnSpc>
                        <a:spcAft>
                          <a:spcPts val="0"/>
                        </a:spcAft>
                      </a:pPr>
                      <a:r>
                        <a:rPr lang="en-US" sz="1100" dirty="0">
                          <a:effectLst/>
                        </a:rPr>
                        <a:t>3) </a:t>
                      </a:r>
                      <a:r>
                        <a:rPr lang="en-US" sz="1100" dirty="0" smtClean="0">
                          <a:effectLst/>
                        </a:rPr>
                        <a:t>Accessing infrastructure </a:t>
                      </a:r>
                      <a:r>
                        <a:rPr lang="en-US" sz="1100" dirty="0">
                          <a:effectLst/>
                        </a:rPr>
                        <a:t>(.86)</a:t>
                      </a:r>
                      <a:endParaRPr lang="en-CA" sz="1050" dirty="0">
                        <a:effectLst/>
                        <a:latin typeface="Calibri"/>
                        <a:ea typeface="Calibri"/>
                        <a:cs typeface="Times New Roman"/>
                      </a:endParaRPr>
                    </a:p>
                  </a:txBody>
                  <a:tcPr marL="49696" marR="49696" marT="0" marB="0" anchor="ctr"/>
                </a:tc>
              </a:tr>
              <a:tr h="324338">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lnT w="12700" cmpd="sng">
                      <a:noFill/>
                    </a:lnT>
                  </a:tcPr>
                </a:tc>
                <a:tc>
                  <a:txBody>
                    <a:bodyPr/>
                    <a:lstStyle/>
                    <a:p>
                      <a:pPr>
                        <a:lnSpc>
                          <a:spcPct val="115000"/>
                        </a:lnSpc>
                        <a:spcAft>
                          <a:spcPts val="0"/>
                        </a:spcAft>
                      </a:pPr>
                      <a:r>
                        <a:rPr lang="en-US" sz="1100">
                          <a:effectLst/>
                        </a:rPr>
                        <a:t> </a:t>
                      </a:r>
                      <a:endParaRPr lang="en-CA" sz="1050">
                        <a:effectLst/>
                        <a:latin typeface="Calibri"/>
                        <a:ea typeface="Calibri"/>
                        <a:cs typeface="Times New Roman"/>
                      </a:endParaRPr>
                    </a:p>
                  </a:txBody>
                  <a:tcPr marL="49696" marR="49696" marT="0" marB="0" anchor="ctr"/>
                </a:tc>
                <a:tc>
                  <a:txBody>
                    <a:bodyPr/>
                    <a:lstStyle/>
                    <a:p>
                      <a:pPr>
                        <a:lnSpc>
                          <a:spcPct val="115000"/>
                        </a:lnSpc>
                        <a:spcAft>
                          <a:spcPts val="0"/>
                        </a:spcAft>
                      </a:pPr>
                      <a:r>
                        <a:rPr lang="en-US" sz="1100" dirty="0">
                          <a:effectLst/>
                        </a:rPr>
                        <a:t>4) </a:t>
                      </a:r>
                      <a:r>
                        <a:rPr lang="en-US" sz="1100" dirty="0" smtClean="0">
                          <a:effectLst/>
                        </a:rPr>
                        <a:t>Recognizing</a:t>
                      </a:r>
                      <a:r>
                        <a:rPr lang="en-US" sz="1100" baseline="0" dirty="0" smtClean="0">
                          <a:effectLst/>
                        </a:rPr>
                        <a:t> </a:t>
                      </a:r>
                      <a:r>
                        <a:rPr lang="en-US" sz="1100" dirty="0" smtClean="0">
                          <a:effectLst/>
                        </a:rPr>
                        <a:t>effective </a:t>
                      </a:r>
                      <a:r>
                        <a:rPr lang="en-US" sz="1100" dirty="0">
                          <a:effectLst/>
                        </a:rPr>
                        <a:t>teaching (.78)</a:t>
                      </a:r>
                      <a:endParaRPr lang="en-CA" sz="1050" dirty="0">
                        <a:effectLst/>
                        <a:latin typeface="Calibri"/>
                        <a:ea typeface="Calibri"/>
                        <a:cs typeface="Times New Roman"/>
                      </a:endParaRPr>
                    </a:p>
                  </a:txBody>
                  <a:tcPr marL="49696" marR="49696" marT="0" marB="0" anchor="ctr"/>
                </a:tc>
              </a:tr>
            </a:tbl>
          </a:graphicData>
        </a:graphic>
      </p:graphicFrame>
    </p:spTree>
    <p:extLst>
      <p:ext uri="{BB962C8B-B14F-4D97-AF65-F5344CB8AC3E}">
        <p14:creationId xmlns:p14="http://schemas.microsoft.com/office/powerpoint/2010/main" val="21562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81800" cy="838200"/>
          </a:xfrm>
        </p:spPr>
        <p:txBody>
          <a:bodyPr>
            <a:noAutofit/>
          </a:bodyPr>
          <a:lstStyle/>
          <a:p>
            <a:pPr lvl="0"/>
            <a:r>
              <a:rPr lang="en-US" sz="3600" dirty="0">
                <a:solidFill>
                  <a:srgbClr val="173377"/>
                </a:solidFill>
              </a:rPr>
              <a:t>Pilot Study </a:t>
            </a:r>
            <a:r>
              <a:rPr lang="en-US" sz="3600" dirty="0" smtClean="0">
                <a:solidFill>
                  <a:srgbClr val="173377"/>
                </a:solidFill>
              </a:rPr>
              <a:t>Qualitative Results</a:t>
            </a:r>
            <a:endParaRPr lang="en-US" sz="3600" dirty="0">
              <a:solidFill>
                <a:srgbClr val="173377"/>
              </a:solidFill>
              <a:latin typeface="+mn-lt"/>
            </a:endParaRPr>
          </a:p>
        </p:txBody>
      </p:sp>
      <p:sp>
        <p:nvSpPr>
          <p:cNvPr id="4" name="Text Placeholder 3"/>
          <p:cNvSpPr>
            <a:spLocks noGrp="1"/>
          </p:cNvSpPr>
          <p:nvPr>
            <p:ph type="body" idx="1"/>
          </p:nvPr>
        </p:nvSpPr>
        <p:spPr>
          <a:xfrm>
            <a:off x="533400" y="2332038"/>
            <a:ext cx="3657600" cy="639762"/>
          </a:xfrm>
        </p:spPr>
        <p:txBody>
          <a:bodyPr/>
          <a:lstStyle/>
          <a:p>
            <a:r>
              <a:rPr lang="en-CA" u="sng" dirty="0" smtClean="0">
                <a:solidFill>
                  <a:schemeClr val="tx1"/>
                </a:solidFill>
              </a:rPr>
              <a:t>Students:</a:t>
            </a:r>
            <a:endParaRPr lang="en-CA" u="sng" dirty="0">
              <a:solidFill>
                <a:schemeClr val="tx1"/>
              </a:solidFill>
            </a:endParaRPr>
          </a:p>
        </p:txBody>
      </p:sp>
      <p:sp>
        <p:nvSpPr>
          <p:cNvPr id="5" name="Content Placeholder 4"/>
          <p:cNvSpPr>
            <a:spLocks noGrp="1"/>
          </p:cNvSpPr>
          <p:nvPr>
            <p:ph sz="half" idx="2"/>
          </p:nvPr>
        </p:nvSpPr>
        <p:spPr>
          <a:xfrm>
            <a:off x="533400" y="2971800"/>
            <a:ext cx="4648200" cy="3048000"/>
          </a:xfrm>
        </p:spPr>
        <p:txBody>
          <a:bodyPr>
            <a:noAutofit/>
          </a:bodyPr>
          <a:lstStyle/>
          <a:p>
            <a:pPr marL="342900" indent="-342900"/>
            <a:r>
              <a:rPr lang="en-CA" sz="2200" dirty="0">
                <a:solidFill>
                  <a:schemeClr val="tx1"/>
                </a:solidFill>
              </a:rPr>
              <a:t>Current and supported best practices</a:t>
            </a:r>
          </a:p>
          <a:p>
            <a:pPr marL="342900" indent="-342900"/>
            <a:r>
              <a:rPr lang="en-CA" sz="2200" dirty="0">
                <a:solidFill>
                  <a:schemeClr val="tx1"/>
                </a:solidFill>
              </a:rPr>
              <a:t>Professors’ behaviour</a:t>
            </a:r>
          </a:p>
          <a:p>
            <a:pPr marL="342900" indent="-342900"/>
            <a:r>
              <a:rPr lang="en-CA" sz="2200" dirty="0">
                <a:solidFill>
                  <a:schemeClr val="tx1"/>
                </a:solidFill>
              </a:rPr>
              <a:t>Passion</a:t>
            </a:r>
          </a:p>
          <a:p>
            <a:pPr marL="342900" indent="-342900"/>
            <a:r>
              <a:rPr lang="en-CA" sz="2200" dirty="0">
                <a:solidFill>
                  <a:schemeClr val="tx1"/>
                </a:solidFill>
              </a:rPr>
              <a:t>Teacher accessibility</a:t>
            </a:r>
          </a:p>
          <a:p>
            <a:pPr marL="342900" indent="-342900"/>
            <a:r>
              <a:rPr lang="en-CA" sz="2200" dirty="0">
                <a:solidFill>
                  <a:schemeClr val="tx1"/>
                </a:solidFill>
              </a:rPr>
              <a:t>Valid assessment tools</a:t>
            </a:r>
          </a:p>
          <a:p>
            <a:pPr marL="342900" indent="-342900"/>
            <a:r>
              <a:rPr lang="en-CA" sz="2200" dirty="0">
                <a:solidFill>
                  <a:schemeClr val="tx1"/>
                </a:solidFill>
              </a:rPr>
              <a:t>Implementation of student feedback</a:t>
            </a:r>
          </a:p>
          <a:p>
            <a:pPr marL="342900" indent="-342900"/>
            <a:r>
              <a:rPr lang="en-CA" sz="2200" dirty="0">
                <a:solidFill>
                  <a:schemeClr val="tx1"/>
                </a:solidFill>
              </a:rPr>
              <a:t>Promotional incentives for teaching</a:t>
            </a:r>
          </a:p>
          <a:p>
            <a:endParaRPr lang="en-CA" sz="2200" dirty="0">
              <a:solidFill>
                <a:schemeClr val="tx1"/>
              </a:solidFill>
            </a:endParaRPr>
          </a:p>
        </p:txBody>
      </p:sp>
      <p:sp>
        <p:nvSpPr>
          <p:cNvPr id="7" name="Text Placeholder 6"/>
          <p:cNvSpPr>
            <a:spLocks noGrp="1"/>
          </p:cNvSpPr>
          <p:nvPr>
            <p:ph type="body" sz="quarter" idx="3"/>
          </p:nvPr>
        </p:nvSpPr>
        <p:spPr>
          <a:xfrm>
            <a:off x="4953000" y="2332038"/>
            <a:ext cx="3657600" cy="639762"/>
          </a:xfrm>
        </p:spPr>
        <p:txBody>
          <a:bodyPr/>
          <a:lstStyle/>
          <a:p>
            <a:r>
              <a:rPr lang="en-CA" u="sng" dirty="0" smtClean="0">
                <a:solidFill>
                  <a:schemeClr val="tx1"/>
                </a:solidFill>
              </a:rPr>
              <a:t>Faculty:</a:t>
            </a:r>
            <a:endParaRPr lang="en-CA" u="sng" dirty="0">
              <a:solidFill>
                <a:schemeClr val="tx1"/>
              </a:solidFill>
            </a:endParaRPr>
          </a:p>
        </p:txBody>
      </p:sp>
      <p:sp>
        <p:nvSpPr>
          <p:cNvPr id="8" name="Content Placeholder 7"/>
          <p:cNvSpPr>
            <a:spLocks noGrp="1"/>
          </p:cNvSpPr>
          <p:nvPr>
            <p:ph sz="quarter" idx="4"/>
          </p:nvPr>
        </p:nvSpPr>
        <p:spPr>
          <a:xfrm>
            <a:off x="5029200" y="2971800"/>
            <a:ext cx="3657600" cy="3048000"/>
          </a:xfrm>
        </p:spPr>
        <p:txBody>
          <a:bodyPr>
            <a:normAutofit/>
          </a:bodyPr>
          <a:lstStyle/>
          <a:p>
            <a:r>
              <a:rPr lang="en-CA" sz="2200" dirty="0" smtClean="0">
                <a:solidFill>
                  <a:schemeClr val="tx1"/>
                </a:solidFill>
              </a:rPr>
              <a:t>Support for teaching</a:t>
            </a:r>
          </a:p>
          <a:p>
            <a:r>
              <a:rPr lang="en-CA" sz="2200" dirty="0" smtClean="0">
                <a:solidFill>
                  <a:schemeClr val="tx1"/>
                </a:solidFill>
              </a:rPr>
              <a:t>Infrastructure</a:t>
            </a:r>
          </a:p>
          <a:p>
            <a:r>
              <a:rPr lang="en-CA" sz="2200" dirty="0" smtClean="0">
                <a:solidFill>
                  <a:schemeClr val="tx1"/>
                </a:solidFill>
              </a:rPr>
              <a:t>Research above teaching</a:t>
            </a:r>
          </a:p>
          <a:p>
            <a:r>
              <a:rPr lang="en-CA" sz="2200" dirty="0" smtClean="0">
                <a:solidFill>
                  <a:schemeClr val="tx1"/>
                </a:solidFill>
              </a:rPr>
              <a:t>Teaching evaluations</a:t>
            </a:r>
          </a:p>
          <a:p>
            <a:endParaRPr lang="en-CA" sz="2200" dirty="0" smtClean="0">
              <a:solidFill>
                <a:schemeClr val="tx1"/>
              </a:solidFill>
            </a:endParaRPr>
          </a:p>
          <a:p>
            <a:endParaRPr lang="en-CA" sz="2200" dirty="0">
              <a:solidFill>
                <a:schemeClr val="tx1"/>
              </a:solidFill>
            </a:endParaRPr>
          </a:p>
        </p:txBody>
      </p:sp>
      <p:sp>
        <p:nvSpPr>
          <p:cNvPr id="3" name="Slide Number Placeholder 2"/>
          <p:cNvSpPr>
            <a:spLocks noGrp="1"/>
          </p:cNvSpPr>
          <p:nvPr>
            <p:ph type="sldNum" sz="quarter" idx="12"/>
          </p:nvPr>
        </p:nvSpPr>
        <p:spPr/>
        <p:txBody>
          <a:bodyPr/>
          <a:lstStyle/>
          <a:p>
            <a:fld id="{F58E02A8-E497-47EF-BA34-DFA3D799B6A2}" type="slidenum">
              <a:rPr lang="en-US" smtClean="0"/>
              <a:pPr/>
              <a:t>18</a:t>
            </a:fld>
            <a:endParaRPr lang="en-US" dirty="0"/>
          </a:p>
        </p:txBody>
      </p:sp>
      <p:sp>
        <p:nvSpPr>
          <p:cNvPr id="6" name="Rectangle 5"/>
          <p:cNvSpPr/>
          <p:nvPr/>
        </p:nvSpPr>
        <p:spPr>
          <a:xfrm>
            <a:off x="152400" y="1215992"/>
            <a:ext cx="8830377" cy="954107"/>
          </a:xfrm>
          <a:prstGeom prst="rect">
            <a:avLst/>
          </a:prstGeom>
        </p:spPr>
        <p:txBody>
          <a:bodyPr wrap="square">
            <a:spAutoFit/>
          </a:bodyPr>
          <a:lstStyle/>
          <a:p>
            <a:endParaRPr lang="en-CA" sz="2800" dirty="0" smtClean="0"/>
          </a:p>
          <a:p>
            <a:r>
              <a:rPr lang="en-CA" sz="2800" dirty="0" smtClean="0"/>
              <a:t>Noted indicators of a teaching culture that values teaching:</a:t>
            </a:r>
          </a:p>
        </p:txBody>
      </p:sp>
    </p:spTree>
    <p:extLst>
      <p:ext uri="{BB962C8B-B14F-4D97-AF65-F5344CB8AC3E}">
        <p14:creationId xmlns:p14="http://schemas.microsoft.com/office/powerpoint/2010/main" val="35168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991600" cy="1219200"/>
          </a:xfrm>
        </p:spPr>
        <p:txBody>
          <a:bodyPr>
            <a:noAutofit/>
          </a:bodyPr>
          <a:lstStyle/>
          <a:p>
            <a:r>
              <a:rPr lang="en-US" dirty="0">
                <a:solidFill>
                  <a:srgbClr val="002060"/>
                </a:solidFill>
                <a:latin typeface="+mn-lt"/>
              </a:rPr>
              <a:t>Phase </a:t>
            </a:r>
            <a:r>
              <a:rPr lang="en-US" dirty="0" smtClean="0">
                <a:solidFill>
                  <a:srgbClr val="002060"/>
                </a:solidFill>
                <a:latin typeface="+mn-lt"/>
              </a:rPr>
              <a:t>2</a:t>
            </a:r>
            <a:br>
              <a:rPr lang="en-US" dirty="0" smtClean="0">
                <a:solidFill>
                  <a:srgbClr val="002060"/>
                </a:solidFill>
                <a:latin typeface="+mn-lt"/>
              </a:rPr>
            </a:br>
            <a:r>
              <a:rPr lang="en-US" sz="4000" dirty="0" smtClean="0">
                <a:solidFill>
                  <a:srgbClr val="002060"/>
                </a:solidFill>
                <a:latin typeface="+mn-lt"/>
              </a:rPr>
              <a:t>Teaching </a:t>
            </a:r>
            <a:r>
              <a:rPr lang="en-US" sz="4000" dirty="0">
                <a:solidFill>
                  <a:srgbClr val="002060"/>
                </a:solidFill>
                <a:latin typeface="+mn-lt"/>
              </a:rPr>
              <a:t>Culture </a:t>
            </a:r>
            <a:r>
              <a:rPr lang="en-US" sz="4000" dirty="0" smtClean="0">
                <a:solidFill>
                  <a:srgbClr val="002060"/>
                </a:solidFill>
                <a:latin typeface="+mn-lt"/>
              </a:rPr>
              <a:t>Institutional Indicators</a:t>
            </a:r>
            <a:endParaRPr lang="en-US" dirty="0">
              <a:solidFill>
                <a:srgbClr val="002060"/>
              </a:solidFill>
              <a:latin typeface="+mn-lt"/>
            </a:endParaRPr>
          </a:p>
        </p:txBody>
      </p:sp>
      <p:sp>
        <p:nvSpPr>
          <p:cNvPr id="3" name="Content Placeholder 2"/>
          <p:cNvSpPr>
            <a:spLocks noGrp="1"/>
          </p:cNvSpPr>
          <p:nvPr>
            <p:ph idx="1"/>
          </p:nvPr>
        </p:nvSpPr>
        <p:spPr>
          <a:xfrm>
            <a:off x="762000" y="1676400"/>
            <a:ext cx="7543800" cy="4419600"/>
          </a:xfrm>
        </p:spPr>
        <p:txBody>
          <a:bodyPr>
            <a:normAutofit/>
          </a:bodyPr>
          <a:lstStyle/>
          <a:p>
            <a:r>
              <a:rPr lang="en-US" sz="2000" dirty="0" smtClean="0">
                <a:solidFill>
                  <a:srgbClr val="173377"/>
                </a:solidFill>
              </a:rPr>
              <a:t>Identify indicators that are available at the majority of Ontario institutions</a:t>
            </a:r>
          </a:p>
          <a:p>
            <a:r>
              <a:rPr lang="en-US" sz="2000" dirty="0" smtClean="0">
                <a:solidFill>
                  <a:srgbClr val="173377"/>
                </a:solidFill>
              </a:rPr>
              <a:t>Most highly correlated with or predictive of a teaching culture </a:t>
            </a:r>
          </a:p>
          <a:p>
            <a:pPr marL="0" indent="0">
              <a:buNone/>
            </a:pPr>
            <a:endParaRPr lang="en-US" dirty="0" smtClean="0"/>
          </a:p>
        </p:txBody>
      </p:sp>
      <p:sp>
        <p:nvSpPr>
          <p:cNvPr id="4" name="Content Placeholder 2"/>
          <p:cNvSpPr txBox="1">
            <a:spLocks/>
          </p:cNvSpPr>
          <p:nvPr/>
        </p:nvSpPr>
        <p:spPr>
          <a:xfrm>
            <a:off x="457200" y="3200400"/>
            <a:ext cx="8229600" cy="3048000"/>
          </a:xfrm>
          <a:prstGeom prst="rect">
            <a:avLst/>
          </a:prstGeom>
          <a:solidFill>
            <a:schemeClr val="bg1"/>
          </a:solidFill>
          <a:ln>
            <a:solidFill>
              <a:schemeClr val="tx1">
                <a:lumMod val="50000"/>
                <a:lumOff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sz="2800" dirty="0" smtClean="0"/>
              <a:t>____ 	Evidence of ‘course and curriculum 	improvement’ funds</a:t>
            </a:r>
            <a:endParaRPr lang="en-US" sz="2800" dirty="0" smtClean="0"/>
          </a:p>
          <a:p>
            <a:pPr marL="0" indent="0">
              <a:buFont typeface="Arial" panose="020B0604020202020204" pitchFamily="34" charset="0"/>
              <a:buNone/>
            </a:pPr>
            <a:r>
              <a:rPr lang="en-US" sz="2800" dirty="0" smtClean="0"/>
              <a:t>____ 	</a:t>
            </a:r>
            <a:r>
              <a:rPr lang="it-IT" sz="2800" dirty="0" smtClean="0"/>
              <a:t>Evidence of a well-developed strategic plan for 	enhancing the undergraduate learning 	experience</a:t>
            </a:r>
            <a:endParaRPr lang="en-US" sz="2800" dirty="0" smtClean="0"/>
          </a:p>
          <a:p>
            <a:pPr marL="0" indent="0">
              <a:buFont typeface="Arial" panose="020B0604020202020204" pitchFamily="34" charset="0"/>
              <a:buNone/>
            </a:pPr>
            <a:r>
              <a:rPr lang="en-US" sz="2800" dirty="0" smtClean="0"/>
              <a:t>____ 	Evidence of senior leadership devoted to 	undergraduate teaching &amp; learning</a:t>
            </a:r>
          </a:p>
        </p:txBody>
      </p:sp>
      <p:sp>
        <p:nvSpPr>
          <p:cNvPr id="5" name="Slide Number Placeholder 4"/>
          <p:cNvSpPr>
            <a:spLocks noGrp="1"/>
          </p:cNvSpPr>
          <p:nvPr>
            <p:ph type="sldNum" sz="quarter" idx="4"/>
          </p:nvPr>
        </p:nvSpPr>
        <p:spPr>
          <a:xfrm>
            <a:off x="8382000" y="6645275"/>
            <a:ext cx="762000" cy="365125"/>
          </a:xfrm>
        </p:spPr>
        <p:txBody>
          <a:bodyPr/>
          <a:lstStyle/>
          <a:p>
            <a:fld id="{F58E02A8-E497-47EF-BA34-DFA3D799B6A2}" type="slidenum">
              <a:rPr lang="en-US" smtClean="0"/>
              <a:pPr/>
              <a:t>19</a:t>
            </a:fld>
            <a:endParaRPr lang="en-US" dirty="0"/>
          </a:p>
        </p:txBody>
      </p:sp>
    </p:spTree>
    <p:extLst>
      <p:ext uri="{BB962C8B-B14F-4D97-AF65-F5344CB8AC3E}">
        <p14:creationId xmlns:p14="http://schemas.microsoft.com/office/powerpoint/2010/main" val="141755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73377"/>
                </a:solidFill>
                <a:latin typeface="+mn-lt"/>
              </a:rPr>
              <a:t>Session Overview</a:t>
            </a:r>
            <a:endParaRPr lang="en-US" dirty="0">
              <a:solidFill>
                <a:srgbClr val="173377"/>
              </a:solidFill>
              <a:latin typeface="+mn-lt"/>
            </a:endParaRPr>
          </a:p>
        </p:txBody>
      </p:sp>
      <p:sp>
        <p:nvSpPr>
          <p:cNvPr id="7" name="Content Placeholder 6"/>
          <p:cNvSpPr>
            <a:spLocks noGrp="1"/>
          </p:cNvSpPr>
          <p:nvPr>
            <p:ph idx="1"/>
          </p:nvPr>
        </p:nvSpPr>
        <p:spPr/>
        <p:txBody>
          <a:bodyPr/>
          <a:lstStyle/>
          <a:p>
            <a:r>
              <a:rPr lang="en-US" sz="2800" dirty="0" smtClean="0">
                <a:solidFill>
                  <a:schemeClr val="tx1"/>
                </a:solidFill>
              </a:rPr>
              <a:t>Provide background on our project about how teaching is valued at universities – the teaching culture</a:t>
            </a:r>
          </a:p>
          <a:p>
            <a:r>
              <a:rPr lang="en-US" sz="2800" dirty="0" smtClean="0">
                <a:solidFill>
                  <a:schemeClr val="tx1"/>
                </a:solidFill>
              </a:rPr>
              <a:t>Share highlights of results to date from our pilot study involving surveys and focus groups</a:t>
            </a:r>
            <a:endParaRPr lang="en-US" sz="2800" dirty="0">
              <a:solidFill>
                <a:schemeClr val="tx1"/>
              </a:solidFill>
            </a:endParaRPr>
          </a:p>
          <a:p>
            <a:r>
              <a:rPr lang="en-US" sz="2800" dirty="0" smtClean="0">
                <a:solidFill>
                  <a:schemeClr val="tx1"/>
                </a:solidFill>
              </a:rPr>
              <a:t>Discuss possible indicators of teaching culture</a:t>
            </a:r>
            <a:endParaRPr lang="en-US" sz="2800" dirty="0">
              <a:solidFill>
                <a:schemeClr val="tx1"/>
              </a:solidFill>
            </a:endParaRP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2</a:t>
            </a:fld>
            <a:endParaRPr lang="en-US" dirty="0"/>
          </a:p>
        </p:txBody>
      </p:sp>
    </p:spTree>
    <p:extLst>
      <p:ext uri="{BB962C8B-B14F-4D97-AF65-F5344CB8AC3E}">
        <p14:creationId xmlns:p14="http://schemas.microsoft.com/office/powerpoint/2010/main" val="2616686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dirty="0" smtClean="0">
                <a:solidFill>
                  <a:srgbClr val="002060"/>
                </a:solidFill>
                <a:latin typeface="+mn-lt"/>
              </a:rPr>
              <a:t>Future work/Wrap up </a:t>
            </a:r>
            <a:endParaRPr lang="en-US" dirty="0">
              <a:solidFill>
                <a:srgbClr val="002060"/>
              </a:solidFill>
              <a:latin typeface="+mn-lt"/>
            </a:endParaRPr>
          </a:p>
        </p:txBody>
      </p:sp>
      <p:sp>
        <p:nvSpPr>
          <p:cNvPr id="3" name="Content Placeholder 2"/>
          <p:cNvSpPr>
            <a:spLocks noGrp="1"/>
          </p:cNvSpPr>
          <p:nvPr>
            <p:ph idx="1"/>
          </p:nvPr>
        </p:nvSpPr>
        <p:spPr>
          <a:xfrm>
            <a:off x="609600" y="1646237"/>
            <a:ext cx="7924800" cy="4525963"/>
          </a:xfrm>
        </p:spPr>
        <p:txBody>
          <a:bodyPr>
            <a:normAutofit/>
          </a:bodyPr>
          <a:lstStyle/>
          <a:p>
            <a:r>
              <a:rPr lang="en-US" sz="2800" dirty="0" smtClean="0">
                <a:solidFill>
                  <a:srgbClr val="173377"/>
                </a:solidFill>
              </a:rPr>
              <a:t>Recognize the qualitative  nature of studying culture</a:t>
            </a:r>
          </a:p>
          <a:p>
            <a:r>
              <a:rPr lang="en-US" sz="2800" dirty="0" smtClean="0">
                <a:solidFill>
                  <a:srgbClr val="173377"/>
                </a:solidFill>
              </a:rPr>
              <a:t>Focus groups</a:t>
            </a:r>
          </a:p>
          <a:p>
            <a:r>
              <a:rPr lang="en-US" sz="2800" dirty="0" smtClean="0">
                <a:solidFill>
                  <a:srgbClr val="173377"/>
                </a:solidFill>
              </a:rPr>
              <a:t>Other approaches to study institutional culture</a:t>
            </a:r>
          </a:p>
          <a:p>
            <a:r>
              <a:rPr lang="en-US" sz="2800" dirty="0" smtClean="0">
                <a:solidFill>
                  <a:srgbClr val="173377"/>
                </a:solidFill>
              </a:rPr>
              <a:t>Possibilities of expansion beyond Ontario</a:t>
            </a:r>
            <a:endParaRPr lang="en-US" sz="2400" dirty="0" smtClean="0">
              <a:solidFill>
                <a:srgbClr val="173377"/>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20</a:t>
            </a:fld>
            <a:endParaRPr lang="en-US" dirty="0"/>
          </a:p>
        </p:txBody>
      </p:sp>
    </p:spTree>
    <p:extLst>
      <p:ext uri="{BB962C8B-B14F-4D97-AF65-F5344CB8AC3E}">
        <p14:creationId xmlns:p14="http://schemas.microsoft.com/office/powerpoint/2010/main" val="1759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sz="3600" dirty="0" smtClean="0">
                <a:solidFill>
                  <a:srgbClr val="002060"/>
                </a:solidFill>
                <a:latin typeface="+mn-lt"/>
              </a:rPr>
              <a:t>References</a:t>
            </a:r>
            <a:endParaRPr lang="en-US" sz="3600" dirty="0">
              <a:solidFill>
                <a:srgbClr val="002060"/>
              </a:solidFill>
              <a:latin typeface="+mn-lt"/>
            </a:endParaRPr>
          </a:p>
        </p:txBody>
      </p:sp>
      <p:sp>
        <p:nvSpPr>
          <p:cNvPr id="3" name="Content Placeholder 2"/>
          <p:cNvSpPr>
            <a:spLocks noGrp="1"/>
          </p:cNvSpPr>
          <p:nvPr>
            <p:ph idx="1"/>
          </p:nvPr>
        </p:nvSpPr>
        <p:spPr>
          <a:xfrm>
            <a:off x="609600" y="1646237"/>
            <a:ext cx="7924800" cy="4525963"/>
          </a:xfrm>
        </p:spPr>
        <p:txBody>
          <a:bodyPr>
            <a:normAutofit fontScale="85000" lnSpcReduction="10000"/>
          </a:bodyPr>
          <a:lstStyle/>
          <a:p>
            <a:pPr>
              <a:lnSpc>
                <a:spcPct val="170000"/>
              </a:lnSpc>
            </a:pPr>
            <a:r>
              <a:rPr lang="en-CA" sz="1800" dirty="0">
                <a:solidFill>
                  <a:schemeClr val="tx1"/>
                </a:solidFill>
              </a:rPr>
              <a:t>Burke, Joseph C. 1998. “Performance Funding Indicators: Concerns, Values, and Models for State Colleges and Universities.” </a:t>
            </a:r>
            <a:r>
              <a:rPr lang="en-CA" sz="1800" i="1" dirty="0">
                <a:solidFill>
                  <a:schemeClr val="tx1"/>
                </a:solidFill>
              </a:rPr>
              <a:t>New Directions for Institutional Research.</a:t>
            </a:r>
            <a:r>
              <a:rPr lang="en-CA" sz="1800" dirty="0">
                <a:solidFill>
                  <a:schemeClr val="tx1"/>
                </a:solidFill>
              </a:rPr>
              <a:t> (97): 49–60</a:t>
            </a:r>
            <a:r>
              <a:rPr lang="en-CA" sz="1800" dirty="0" smtClean="0">
                <a:solidFill>
                  <a:schemeClr val="tx1"/>
                </a:solidFill>
              </a:rPr>
              <a:t>.</a:t>
            </a:r>
          </a:p>
          <a:p>
            <a:pPr>
              <a:lnSpc>
                <a:spcPct val="170000"/>
              </a:lnSpc>
            </a:pPr>
            <a:r>
              <a:rPr lang="en-GB" sz="1800" dirty="0">
                <a:solidFill>
                  <a:schemeClr val="tx1"/>
                </a:solidFill>
              </a:rPr>
              <a:t>Chalmers, D. (2008)Teaching and Learning Quality Indicators in Australian Universities, Conference proceedings of Institutional Management in Higher Education (IMHE), Paris France, September 8-12</a:t>
            </a:r>
            <a:r>
              <a:rPr lang="en-GB" sz="1800" dirty="0" smtClean="0">
                <a:solidFill>
                  <a:schemeClr val="tx1"/>
                </a:solidFill>
              </a:rPr>
              <a:t>.</a:t>
            </a:r>
            <a:endParaRPr lang="en-CA" sz="1800" dirty="0" smtClean="0">
              <a:solidFill>
                <a:schemeClr val="tx1"/>
              </a:solidFill>
            </a:endParaRPr>
          </a:p>
          <a:p>
            <a:pPr>
              <a:lnSpc>
                <a:spcPct val="170000"/>
              </a:lnSpc>
            </a:pPr>
            <a:r>
              <a:rPr lang="en-CA" sz="1800" dirty="0">
                <a:solidFill>
                  <a:schemeClr val="tx1"/>
                </a:solidFill>
              </a:rPr>
              <a:t>Denison, D. R. “What is the difference between organizational culture and organizational climate? A native’s point of view on a decade of paradigm wars.” </a:t>
            </a:r>
            <a:r>
              <a:rPr lang="en-CA" sz="1800" i="1" dirty="0">
                <a:solidFill>
                  <a:schemeClr val="tx1"/>
                </a:solidFill>
              </a:rPr>
              <a:t>Academy of Management Review</a:t>
            </a:r>
            <a:r>
              <a:rPr lang="en-CA" sz="1800" dirty="0">
                <a:solidFill>
                  <a:schemeClr val="tx1"/>
                </a:solidFill>
              </a:rPr>
              <a:t> 21, no. 3 (July 1, 1996): 619–54</a:t>
            </a:r>
            <a:r>
              <a:rPr lang="en-CA" sz="1800" dirty="0" smtClean="0">
                <a:solidFill>
                  <a:schemeClr val="tx1"/>
                </a:solidFill>
              </a:rPr>
              <a:t>.</a:t>
            </a:r>
            <a:endParaRPr lang="en-CA" sz="1800" dirty="0">
              <a:solidFill>
                <a:schemeClr val="tx1"/>
              </a:solidFill>
            </a:endParaRPr>
          </a:p>
          <a:p>
            <a:pPr>
              <a:lnSpc>
                <a:spcPct val="170000"/>
              </a:lnSpc>
            </a:pPr>
            <a:r>
              <a:rPr lang="en-GB" sz="1800" dirty="0" err="1">
                <a:solidFill>
                  <a:schemeClr val="tx1"/>
                </a:solidFill>
              </a:rPr>
              <a:t>Warglien</a:t>
            </a:r>
            <a:r>
              <a:rPr lang="en-GB" sz="1800" dirty="0">
                <a:solidFill>
                  <a:schemeClr val="tx1"/>
                </a:solidFill>
              </a:rPr>
              <a:t>, M., &amp; </a:t>
            </a:r>
            <a:r>
              <a:rPr lang="en-GB" sz="1800" dirty="0" err="1">
                <a:solidFill>
                  <a:schemeClr val="tx1"/>
                </a:solidFill>
              </a:rPr>
              <a:t>Savoia</a:t>
            </a:r>
            <a:r>
              <a:rPr lang="en-GB" sz="1800" dirty="0">
                <a:solidFill>
                  <a:schemeClr val="tx1"/>
                </a:solidFill>
              </a:rPr>
              <a:t>, M. 2001. Institutional Experiences of Quality Assessment in  Higher Education - The University of Venice (Italy). Organisation for Economic Cooperation and Development (OECD).</a:t>
            </a:r>
            <a:endParaRPr lang="en-CA" sz="1800" dirty="0">
              <a:solidFill>
                <a:schemeClr val="tx1"/>
              </a:solidFill>
            </a:endParaRPr>
          </a:p>
          <a:p>
            <a:pPr>
              <a:lnSpc>
                <a:spcPct val="170000"/>
              </a:lnSpc>
            </a:pPr>
            <a:endParaRPr lang="en-US" sz="1800" dirty="0" smtClean="0">
              <a:solidFill>
                <a:schemeClr val="tx1"/>
              </a:solidFill>
            </a:endParaRP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21</a:t>
            </a:fld>
            <a:endParaRPr lang="en-US" dirty="0"/>
          </a:p>
        </p:txBody>
      </p:sp>
    </p:spTree>
    <p:extLst>
      <p:ext uri="{BB962C8B-B14F-4D97-AF65-F5344CB8AC3E}">
        <p14:creationId xmlns:p14="http://schemas.microsoft.com/office/powerpoint/2010/main" val="8589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71800"/>
            <a:ext cx="6781800" cy="838200"/>
          </a:xfrm>
        </p:spPr>
        <p:txBody>
          <a:bodyPr>
            <a:normAutofit/>
          </a:bodyPr>
          <a:lstStyle/>
          <a:p>
            <a:pPr algn="ctr"/>
            <a:r>
              <a:rPr lang="en-US" sz="3600" dirty="0" smtClean="0">
                <a:solidFill>
                  <a:srgbClr val="173377"/>
                </a:solidFill>
              </a:rPr>
              <a:t>Thank you!</a:t>
            </a:r>
            <a:endParaRPr lang="en-US" sz="3600" dirty="0">
              <a:solidFill>
                <a:srgbClr val="173377"/>
              </a:solidFill>
            </a:endParaRPr>
          </a:p>
        </p:txBody>
      </p:sp>
      <p:sp>
        <p:nvSpPr>
          <p:cNvPr id="3" name="Slide Number Placeholder 2"/>
          <p:cNvSpPr>
            <a:spLocks noGrp="1"/>
          </p:cNvSpPr>
          <p:nvPr>
            <p:ph type="sldNum" sz="quarter" idx="4"/>
          </p:nvPr>
        </p:nvSpPr>
        <p:spPr>
          <a:xfrm>
            <a:off x="8382000" y="6492875"/>
            <a:ext cx="762000" cy="365125"/>
          </a:xfrm>
        </p:spPr>
        <p:txBody>
          <a:bodyPr/>
          <a:lstStyle/>
          <a:p>
            <a:fld id="{F58E02A8-E497-47EF-BA34-DFA3D799B6A2}" type="slidenum">
              <a:rPr lang="en-US" smtClean="0"/>
              <a:pPr/>
              <a:t>22</a:t>
            </a:fld>
            <a:endParaRPr lang="en-US" dirty="0"/>
          </a:p>
        </p:txBody>
      </p:sp>
    </p:spTree>
    <p:extLst>
      <p:ext uri="{BB962C8B-B14F-4D97-AF65-F5344CB8AC3E}">
        <p14:creationId xmlns:p14="http://schemas.microsoft.com/office/powerpoint/2010/main" val="59987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609600" y="685800"/>
            <a:ext cx="7924800" cy="1754326"/>
          </a:xfrm>
          <a:prstGeom prst="rect">
            <a:avLst/>
          </a:prstGeom>
        </p:spPr>
        <p:txBody>
          <a:bodyPr wrap="square">
            <a:spAutoFit/>
          </a:bodyPr>
          <a:lstStyle/>
          <a:p>
            <a:pPr algn="ctr"/>
            <a:r>
              <a:rPr lang="en-CA" sz="6000" dirty="0" smtClean="0">
                <a:solidFill>
                  <a:srgbClr val="173377"/>
                </a:solidFill>
              </a:rPr>
              <a:t>The </a:t>
            </a:r>
            <a:r>
              <a:rPr lang="en-CA" sz="6000" dirty="0">
                <a:solidFill>
                  <a:srgbClr val="173377"/>
                </a:solidFill>
              </a:rPr>
              <a:t>P</a:t>
            </a:r>
            <a:r>
              <a:rPr lang="en-CA" sz="6000" dirty="0" smtClean="0">
                <a:solidFill>
                  <a:srgbClr val="173377"/>
                </a:solidFill>
              </a:rPr>
              <a:t>olitical </a:t>
            </a:r>
            <a:r>
              <a:rPr lang="en-CA" sz="6000" dirty="0">
                <a:solidFill>
                  <a:srgbClr val="173377"/>
                </a:solidFill>
              </a:rPr>
              <a:t>T</a:t>
            </a:r>
            <a:r>
              <a:rPr lang="en-CA" sz="6000" dirty="0" smtClean="0">
                <a:solidFill>
                  <a:srgbClr val="173377"/>
                </a:solidFill>
              </a:rPr>
              <a:t>errain</a:t>
            </a:r>
          </a:p>
          <a:p>
            <a:pPr algn="ctr"/>
            <a:r>
              <a:rPr lang="en-CA" sz="4400" dirty="0" smtClean="0">
                <a:solidFill>
                  <a:srgbClr val="173377"/>
                </a:solidFill>
              </a:rPr>
              <a:t>in Ontario  </a:t>
            </a:r>
          </a:p>
        </p:txBody>
      </p:sp>
      <p:sp>
        <p:nvSpPr>
          <p:cNvPr id="7" name="TextBox 6"/>
          <p:cNvSpPr txBox="1"/>
          <p:nvPr/>
        </p:nvSpPr>
        <p:spPr>
          <a:xfrm rot="337816">
            <a:off x="276103" y="2890391"/>
            <a:ext cx="4240250" cy="1077218"/>
          </a:xfrm>
          <a:prstGeom prst="rect">
            <a:avLst/>
          </a:prstGeom>
          <a:noFill/>
        </p:spPr>
        <p:txBody>
          <a:bodyPr wrap="square" rtlCol="0">
            <a:spAutoFit/>
          </a:bodyPr>
          <a:lstStyle/>
          <a:p>
            <a:pPr algn="ctr"/>
            <a:r>
              <a:rPr lang="en-CA" sz="3200" dirty="0" smtClean="0"/>
              <a:t>Productivity and Innovation</a:t>
            </a:r>
            <a:endParaRPr lang="en-CA" sz="3200" dirty="0"/>
          </a:p>
        </p:txBody>
      </p:sp>
      <p:sp>
        <p:nvSpPr>
          <p:cNvPr id="8" name="TextBox 7"/>
          <p:cNvSpPr txBox="1"/>
          <p:nvPr/>
        </p:nvSpPr>
        <p:spPr>
          <a:xfrm rot="908752">
            <a:off x="3863132" y="4139507"/>
            <a:ext cx="5188610" cy="1569660"/>
          </a:xfrm>
          <a:prstGeom prst="rect">
            <a:avLst/>
          </a:prstGeom>
          <a:noFill/>
        </p:spPr>
        <p:txBody>
          <a:bodyPr wrap="square" rtlCol="0">
            <a:spAutoFit/>
          </a:bodyPr>
          <a:lstStyle/>
          <a:p>
            <a:pPr algn="ctr"/>
            <a:r>
              <a:rPr lang="en-CA" sz="3200" dirty="0" smtClean="0"/>
              <a:t>Strengthening </a:t>
            </a:r>
          </a:p>
          <a:p>
            <a:pPr algn="ctr"/>
            <a:r>
              <a:rPr lang="en-CA" sz="3200" dirty="0" smtClean="0"/>
              <a:t>centres of creativity innovation and knowledge</a:t>
            </a:r>
            <a:endParaRPr lang="en-CA" sz="3200" dirty="0"/>
          </a:p>
        </p:txBody>
      </p:sp>
      <p:sp>
        <p:nvSpPr>
          <p:cNvPr id="9" name="TextBox 8"/>
          <p:cNvSpPr txBox="1"/>
          <p:nvPr/>
        </p:nvSpPr>
        <p:spPr>
          <a:xfrm rot="21280354">
            <a:off x="17879" y="4541339"/>
            <a:ext cx="4290968" cy="584775"/>
          </a:xfrm>
          <a:prstGeom prst="rect">
            <a:avLst/>
          </a:prstGeom>
          <a:noFill/>
        </p:spPr>
        <p:txBody>
          <a:bodyPr wrap="square" rtlCol="0">
            <a:spAutoFit/>
          </a:bodyPr>
          <a:lstStyle/>
          <a:p>
            <a:pPr algn="ctr"/>
            <a:r>
              <a:rPr lang="en-CA" sz="3200" dirty="0" smtClean="0"/>
              <a:t>Differentiation</a:t>
            </a:r>
          </a:p>
        </p:txBody>
      </p:sp>
      <p:sp>
        <p:nvSpPr>
          <p:cNvPr id="10" name="TextBox 9"/>
          <p:cNvSpPr txBox="1"/>
          <p:nvPr/>
        </p:nvSpPr>
        <p:spPr>
          <a:xfrm>
            <a:off x="243054" y="5572578"/>
            <a:ext cx="5715000" cy="584775"/>
          </a:xfrm>
          <a:prstGeom prst="rect">
            <a:avLst/>
          </a:prstGeom>
          <a:noFill/>
        </p:spPr>
        <p:txBody>
          <a:bodyPr wrap="square" rtlCol="0">
            <a:spAutoFit/>
          </a:bodyPr>
          <a:lstStyle/>
          <a:p>
            <a:pPr algn="ctr"/>
            <a:r>
              <a:rPr lang="en-CA" sz="3200" dirty="0" smtClean="0"/>
              <a:t>Strategic Mandates</a:t>
            </a:r>
            <a:endParaRPr lang="en-CA" sz="3200" dirty="0"/>
          </a:p>
        </p:txBody>
      </p:sp>
      <p:sp>
        <p:nvSpPr>
          <p:cNvPr id="11" name="TextBox 10"/>
          <p:cNvSpPr txBox="1"/>
          <p:nvPr/>
        </p:nvSpPr>
        <p:spPr>
          <a:xfrm rot="20942687">
            <a:off x="5077011" y="2571524"/>
            <a:ext cx="4048311" cy="1077218"/>
          </a:xfrm>
          <a:prstGeom prst="rect">
            <a:avLst/>
          </a:prstGeom>
          <a:noFill/>
        </p:spPr>
        <p:txBody>
          <a:bodyPr wrap="square" rtlCol="0">
            <a:spAutoFit/>
          </a:bodyPr>
          <a:lstStyle/>
          <a:p>
            <a:pPr algn="ctr"/>
            <a:r>
              <a:rPr lang="en-CA" sz="3200" dirty="0" smtClean="0"/>
              <a:t>Metrics, metrics, metrics</a:t>
            </a:r>
            <a:endParaRPr lang="en-CA" sz="3200" dirty="0"/>
          </a:p>
        </p:txBody>
      </p:sp>
      <p:sp>
        <p:nvSpPr>
          <p:cNvPr id="13"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3</a:t>
            </a:fld>
            <a:endParaRPr lang="en-US" dirty="0"/>
          </a:p>
        </p:txBody>
      </p:sp>
    </p:spTree>
    <p:extLst>
      <p:ext uri="{BB962C8B-B14F-4D97-AF65-F5344CB8AC3E}">
        <p14:creationId xmlns:p14="http://schemas.microsoft.com/office/powerpoint/2010/main" val="30004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0" y="533400"/>
            <a:ext cx="7924800" cy="4093428"/>
          </a:xfrm>
          <a:prstGeom prst="rect">
            <a:avLst/>
          </a:prstGeom>
        </p:spPr>
        <p:txBody>
          <a:bodyPr wrap="square">
            <a:spAutoFit/>
          </a:bodyPr>
          <a:lstStyle/>
          <a:p>
            <a:pPr algn="ctr"/>
            <a:r>
              <a:rPr lang="en-CA" sz="3200" dirty="0" smtClean="0">
                <a:solidFill>
                  <a:schemeClr val="bg1">
                    <a:lumMod val="85000"/>
                  </a:schemeClr>
                </a:solidFill>
              </a:rPr>
              <a:t>The </a:t>
            </a:r>
            <a:r>
              <a:rPr lang="en-CA" sz="8800" b="1" dirty="0" smtClean="0">
                <a:solidFill>
                  <a:schemeClr val="bg1">
                    <a:lumMod val="85000"/>
                  </a:schemeClr>
                </a:solidFill>
              </a:rPr>
              <a:t>value </a:t>
            </a:r>
            <a:r>
              <a:rPr lang="en-CA" sz="3200" dirty="0" smtClean="0">
                <a:solidFill>
                  <a:schemeClr val="bg1">
                    <a:lumMod val="85000"/>
                  </a:schemeClr>
                </a:solidFill>
              </a:rPr>
              <a:t>that institutions </a:t>
            </a:r>
          </a:p>
          <a:p>
            <a:pPr algn="ctr"/>
            <a:r>
              <a:rPr lang="en-CA" sz="3200" dirty="0" smtClean="0">
                <a:solidFill>
                  <a:schemeClr val="bg1">
                    <a:lumMod val="85000"/>
                  </a:schemeClr>
                </a:solidFill>
              </a:rPr>
              <a:t>place on </a:t>
            </a:r>
            <a:r>
              <a:rPr lang="en-CA" sz="6000" b="1" dirty="0" smtClean="0">
                <a:solidFill>
                  <a:schemeClr val="bg1">
                    <a:lumMod val="85000"/>
                  </a:schemeClr>
                </a:solidFill>
              </a:rPr>
              <a:t>teaching</a:t>
            </a:r>
            <a:r>
              <a:rPr lang="en-CA" sz="4000" b="1" dirty="0" smtClean="0">
                <a:solidFill>
                  <a:schemeClr val="bg1">
                    <a:lumMod val="85000"/>
                  </a:schemeClr>
                </a:solidFill>
              </a:rPr>
              <a:t> </a:t>
            </a:r>
            <a:r>
              <a:rPr lang="en-CA" sz="3200" dirty="0" smtClean="0">
                <a:solidFill>
                  <a:schemeClr val="bg1">
                    <a:lumMod val="85000"/>
                  </a:schemeClr>
                </a:solidFill>
              </a:rPr>
              <a:t>is  </a:t>
            </a:r>
          </a:p>
          <a:p>
            <a:pPr algn="r"/>
            <a:r>
              <a:rPr lang="en-CA" sz="8000" b="1" dirty="0" smtClean="0">
                <a:solidFill>
                  <a:schemeClr val="bg1">
                    <a:lumMod val="85000"/>
                  </a:schemeClr>
                </a:solidFill>
              </a:rPr>
              <a:t>important </a:t>
            </a:r>
            <a:r>
              <a:rPr lang="en-CA" sz="3200" dirty="0" smtClean="0">
                <a:solidFill>
                  <a:schemeClr val="bg1">
                    <a:lumMod val="85000"/>
                  </a:schemeClr>
                </a:solidFill>
              </a:rPr>
              <a:t>to us</a:t>
            </a:r>
          </a:p>
          <a:p>
            <a:pPr algn="ctr"/>
            <a:r>
              <a:rPr lang="en-CA" sz="3200" dirty="0" smtClean="0">
                <a:solidFill>
                  <a:schemeClr val="bg1">
                    <a:lumMod val="85000"/>
                  </a:schemeClr>
                </a:solidFill>
              </a:rPr>
              <a:t>  </a:t>
            </a:r>
          </a:p>
        </p:txBody>
      </p:sp>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381000" y="554772"/>
            <a:ext cx="7924800" cy="4093428"/>
          </a:xfrm>
          <a:prstGeom prst="rect">
            <a:avLst/>
          </a:prstGeom>
        </p:spPr>
        <p:txBody>
          <a:bodyPr wrap="square">
            <a:spAutoFit/>
          </a:bodyPr>
          <a:lstStyle/>
          <a:p>
            <a:pPr algn="ctr"/>
            <a:r>
              <a:rPr lang="en-CA" sz="3200" dirty="0" smtClean="0">
                <a:solidFill>
                  <a:srgbClr val="173377"/>
                </a:solidFill>
              </a:rPr>
              <a:t>The </a:t>
            </a:r>
            <a:r>
              <a:rPr lang="en-CA" sz="8800" b="1" dirty="0" smtClean="0">
                <a:solidFill>
                  <a:srgbClr val="173377"/>
                </a:solidFill>
              </a:rPr>
              <a:t>value </a:t>
            </a:r>
            <a:r>
              <a:rPr lang="en-CA" sz="3200" dirty="0" smtClean="0">
                <a:solidFill>
                  <a:srgbClr val="173377"/>
                </a:solidFill>
              </a:rPr>
              <a:t>that institutions </a:t>
            </a:r>
          </a:p>
          <a:p>
            <a:pPr algn="ctr"/>
            <a:r>
              <a:rPr lang="en-CA" sz="3200" dirty="0" smtClean="0">
                <a:solidFill>
                  <a:srgbClr val="173377"/>
                </a:solidFill>
              </a:rPr>
              <a:t>place on </a:t>
            </a:r>
            <a:r>
              <a:rPr lang="en-CA" sz="6000" b="1" dirty="0" smtClean="0">
                <a:solidFill>
                  <a:srgbClr val="173377"/>
                </a:solidFill>
              </a:rPr>
              <a:t>teaching</a:t>
            </a:r>
            <a:r>
              <a:rPr lang="en-CA" sz="4000" b="1" dirty="0" smtClean="0">
                <a:solidFill>
                  <a:srgbClr val="173377"/>
                </a:solidFill>
              </a:rPr>
              <a:t> </a:t>
            </a:r>
            <a:r>
              <a:rPr lang="en-CA" sz="3200" dirty="0" smtClean="0">
                <a:solidFill>
                  <a:srgbClr val="173377"/>
                </a:solidFill>
              </a:rPr>
              <a:t>is  </a:t>
            </a:r>
          </a:p>
          <a:p>
            <a:pPr algn="r"/>
            <a:r>
              <a:rPr lang="en-CA" sz="8000" b="1" dirty="0" smtClean="0">
                <a:solidFill>
                  <a:srgbClr val="173377"/>
                </a:solidFill>
              </a:rPr>
              <a:t>important </a:t>
            </a:r>
            <a:r>
              <a:rPr lang="en-CA" sz="3200" dirty="0" smtClean="0">
                <a:solidFill>
                  <a:srgbClr val="173377"/>
                </a:solidFill>
              </a:rPr>
              <a:t>to us</a:t>
            </a:r>
          </a:p>
          <a:p>
            <a:pPr algn="ctr"/>
            <a:r>
              <a:rPr lang="en-CA" sz="3200" dirty="0" smtClean="0">
                <a:solidFill>
                  <a:srgbClr val="173377"/>
                </a:solidFill>
              </a:rPr>
              <a:t>  </a:t>
            </a:r>
          </a:p>
        </p:txBody>
      </p:sp>
      <p:sp>
        <p:nvSpPr>
          <p:cNvPr id="19" name="Rectangle 18"/>
          <p:cNvSpPr/>
          <p:nvPr/>
        </p:nvSpPr>
        <p:spPr>
          <a:xfrm>
            <a:off x="152400" y="4267200"/>
            <a:ext cx="6705600" cy="2092881"/>
          </a:xfrm>
          <a:prstGeom prst="rect">
            <a:avLst/>
          </a:prstGeom>
        </p:spPr>
        <p:txBody>
          <a:bodyPr wrap="square">
            <a:spAutoFit/>
          </a:bodyPr>
          <a:lstStyle/>
          <a:p>
            <a:pPr algn="ctr"/>
            <a:r>
              <a:rPr lang="en-CA" sz="2400" dirty="0" smtClean="0">
                <a:solidFill>
                  <a:srgbClr val="173377"/>
                </a:solidFill>
              </a:rPr>
              <a:t>We</a:t>
            </a:r>
            <a:r>
              <a:rPr lang="en-CA" sz="2800" dirty="0" smtClean="0">
                <a:solidFill>
                  <a:srgbClr val="173377"/>
                </a:solidFill>
              </a:rPr>
              <a:t> </a:t>
            </a:r>
            <a:r>
              <a:rPr lang="en-CA" sz="2400" dirty="0" smtClean="0">
                <a:solidFill>
                  <a:srgbClr val="173377"/>
                </a:solidFill>
              </a:rPr>
              <a:t>aim to contribute to </a:t>
            </a:r>
            <a:r>
              <a:rPr lang="en-CA" sz="4000" b="1" dirty="0" smtClean="0">
                <a:solidFill>
                  <a:srgbClr val="173377"/>
                </a:solidFill>
              </a:rPr>
              <a:t>fostering </a:t>
            </a:r>
            <a:r>
              <a:rPr lang="en-CA" sz="2400" dirty="0" smtClean="0">
                <a:solidFill>
                  <a:srgbClr val="173377"/>
                </a:solidFill>
              </a:rPr>
              <a:t>an</a:t>
            </a:r>
          </a:p>
          <a:p>
            <a:pPr algn="ctr"/>
            <a:r>
              <a:rPr lang="en-CA" sz="5000" b="1" dirty="0" smtClean="0">
                <a:solidFill>
                  <a:srgbClr val="173377"/>
                </a:solidFill>
              </a:rPr>
              <a:t>institutional culture </a:t>
            </a:r>
            <a:r>
              <a:rPr lang="en-CA" sz="2800" dirty="0" smtClean="0">
                <a:solidFill>
                  <a:srgbClr val="173377"/>
                </a:solidFill>
              </a:rPr>
              <a:t>that</a:t>
            </a:r>
            <a:r>
              <a:rPr lang="en-CA" sz="4000" b="1" dirty="0" smtClean="0">
                <a:solidFill>
                  <a:srgbClr val="173377"/>
                </a:solidFill>
              </a:rPr>
              <a:t> values quality teaching</a:t>
            </a:r>
            <a:endParaRPr lang="en-CA" sz="4000" b="1" dirty="0">
              <a:solidFill>
                <a:srgbClr val="173377"/>
              </a:solidFill>
            </a:endParaRPr>
          </a:p>
        </p:txBody>
      </p:sp>
      <p:sp>
        <p:nvSpPr>
          <p:cNvPr id="20"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4</a:t>
            </a:fld>
            <a:endParaRPr lang="en-US" dirty="0"/>
          </a:p>
        </p:txBody>
      </p:sp>
    </p:spTree>
    <p:extLst>
      <p:ext uri="{BB962C8B-B14F-4D97-AF65-F5344CB8AC3E}">
        <p14:creationId xmlns:p14="http://schemas.microsoft.com/office/powerpoint/2010/main" val="30004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8"/>
                                        </p:tgtEl>
                                      </p:cBhvr>
                                    </p:animEffect>
                                    <p:set>
                                      <p:cBhvr>
                                        <p:cTn id="7" dur="1" fill="hold">
                                          <p:stCondLst>
                                            <p:cond delay="2999"/>
                                          </p:stCondLst>
                                        </p:cTn>
                                        <p:tgtEl>
                                          <p:spTgt spid="18"/>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534400" cy="838200"/>
          </a:xfrm>
        </p:spPr>
        <p:txBody>
          <a:bodyPr>
            <a:normAutofit fontScale="90000"/>
          </a:bodyPr>
          <a:lstStyle/>
          <a:p>
            <a:r>
              <a:rPr lang="en-US" dirty="0" smtClean="0">
                <a:solidFill>
                  <a:srgbClr val="173377"/>
                </a:solidFill>
                <a:latin typeface="+mn-lt"/>
              </a:rPr>
              <a:t>What do we mean by </a:t>
            </a:r>
            <a:r>
              <a:rPr lang="en-US" b="1" dirty="0" smtClean="0">
                <a:solidFill>
                  <a:srgbClr val="173377"/>
                </a:solidFill>
                <a:latin typeface="+mn-lt"/>
              </a:rPr>
              <a:t>teaching</a:t>
            </a:r>
            <a:r>
              <a:rPr lang="en-US" dirty="0" smtClean="0">
                <a:solidFill>
                  <a:srgbClr val="173377"/>
                </a:solidFill>
                <a:latin typeface="+mn-lt"/>
              </a:rPr>
              <a:t> </a:t>
            </a:r>
            <a:r>
              <a:rPr lang="en-US" b="1" dirty="0" smtClean="0">
                <a:solidFill>
                  <a:srgbClr val="173377"/>
                </a:solidFill>
                <a:latin typeface="+mn-lt"/>
              </a:rPr>
              <a:t>culture</a:t>
            </a:r>
            <a:r>
              <a:rPr lang="en-US" dirty="0" smtClean="0">
                <a:solidFill>
                  <a:srgbClr val="173377"/>
                </a:solidFill>
                <a:latin typeface="+mn-lt"/>
              </a:rPr>
              <a:t>?</a:t>
            </a:r>
            <a:endParaRPr lang="en-US" dirty="0">
              <a:solidFill>
                <a:srgbClr val="173377"/>
              </a:solidFill>
              <a:latin typeface="+mn-lt"/>
            </a:endParaRPr>
          </a:p>
        </p:txBody>
      </p:sp>
      <p:sp>
        <p:nvSpPr>
          <p:cNvPr id="7" name="Content Placeholder 6"/>
          <p:cNvSpPr>
            <a:spLocks noGrp="1"/>
          </p:cNvSpPr>
          <p:nvPr>
            <p:ph idx="1"/>
          </p:nvPr>
        </p:nvSpPr>
        <p:spPr>
          <a:xfrm>
            <a:off x="762000" y="1524000"/>
            <a:ext cx="8001000" cy="4495800"/>
          </a:xfrm>
        </p:spPr>
        <p:txBody>
          <a:bodyPr>
            <a:noAutofit/>
          </a:bodyPr>
          <a:lstStyle/>
          <a:p>
            <a:r>
              <a:rPr lang="en-US" sz="2800" dirty="0" smtClean="0">
                <a:solidFill>
                  <a:srgbClr val="000000"/>
                </a:solidFill>
              </a:rPr>
              <a:t>Organizational culture = </a:t>
            </a:r>
            <a:r>
              <a:rPr lang="en-US" sz="2800" b="1" dirty="0" smtClean="0">
                <a:solidFill>
                  <a:srgbClr val="000000"/>
                </a:solidFill>
              </a:rPr>
              <a:t>Deep structure </a:t>
            </a:r>
            <a:r>
              <a:rPr lang="en-US" sz="2800" dirty="0" smtClean="0">
                <a:solidFill>
                  <a:srgbClr val="000000"/>
                </a:solidFill>
              </a:rPr>
              <a:t>of an organization, rooted in organizational members’ </a:t>
            </a:r>
            <a:r>
              <a:rPr lang="en-US" sz="2800" b="1" dirty="0" smtClean="0">
                <a:solidFill>
                  <a:srgbClr val="000000"/>
                </a:solidFill>
              </a:rPr>
              <a:t>values, beliefs, and assumptions </a:t>
            </a:r>
            <a:r>
              <a:rPr lang="en-US" sz="1800" dirty="0" smtClean="0">
                <a:solidFill>
                  <a:srgbClr val="000000"/>
                </a:solidFill>
              </a:rPr>
              <a:t>(Denison, 1996)</a:t>
            </a:r>
          </a:p>
          <a:p>
            <a:r>
              <a:rPr lang="en-US" sz="2800" dirty="0">
                <a:solidFill>
                  <a:srgbClr val="000000"/>
                </a:solidFill>
              </a:rPr>
              <a:t>We believe that one </a:t>
            </a:r>
            <a:r>
              <a:rPr lang="en-US" sz="2800" dirty="0" smtClean="0">
                <a:solidFill>
                  <a:srgbClr val="000000"/>
                </a:solidFill>
              </a:rPr>
              <a:t>fundamental way </a:t>
            </a:r>
            <a:r>
              <a:rPr lang="en-US" sz="2800" dirty="0">
                <a:solidFill>
                  <a:srgbClr val="000000"/>
                </a:solidFill>
              </a:rPr>
              <a:t>to ensure quality </a:t>
            </a:r>
            <a:r>
              <a:rPr lang="en-US" sz="2800" dirty="0" smtClean="0">
                <a:solidFill>
                  <a:srgbClr val="000000"/>
                </a:solidFill>
              </a:rPr>
              <a:t>teaching is </a:t>
            </a:r>
            <a:r>
              <a:rPr lang="en-US" sz="2800" dirty="0">
                <a:solidFill>
                  <a:srgbClr val="000000"/>
                </a:solidFill>
              </a:rPr>
              <a:t>to foster an institutional culture that values teaching</a:t>
            </a:r>
          </a:p>
          <a:p>
            <a:pPr marL="0" indent="0">
              <a:buNone/>
            </a:pPr>
            <a:endParaRPr lang="en-US" sz="2800" dirty="0" smtClean="0"/>
          </a:p>
          <a:p>
            <a:endParaRPr lang="en-US" sz="2800" dirty="0" smtClean="0"/>
          </a:p>
          <a:p>
            <a:endParaRPr lang="en-US" sz="2800" dirty="0" smtClean="0"/>
          </a:p>
          <a:p>
            <a:endParaRPr lang="en-US" sz="2800"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5</a:t>
            </a:fld>
            <a:endParaRPr lang="en-US" dirty="0"/>
          </a:p>
        </p:txBody>
      </p:sp>
    </p:spTree>
    <p:extLst>
      <p:ext uri="{BB962C8B-B14F-4D97-AF65-F5344CB8AC3E}">
        <p14:creationId xmlns:p14="http://schemas.microsoft.com/office/powerpoint/2010/main" val="304404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38357">
            <a:off x="-16308" y="1589452"/>
            <a:ext cx="2877063" cy="331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81000"/>
            <a:ext cx="8610600" cy="838200"/>
          </a:xfrm>
        </p:spPr>
        <p:txBody>
          <a:bodyPr>
            <a:normAutofit/>
          </a:bodyPr>
          <a:lstStyle/>
          <a:p>
            <a:pPr algn="ctr"/>
            <a:r>
              <a:rPr lang="en-US" dirty="0" smtClean="0">
                <a:solidFill>
                  <a:srgbClr val="173377"/>
                </a:solidFill>
                <a:latin typeface="+mn-lt"/>
              </a:rPr>
              <a:t>Teaching Culture – Initial Elements</a:t>
            </a:r>
            <a:endParaRPr lang="en-US" dirty="0">
              <a:solidFill>
                <a:srgbClr val="173377"/>
              </a:solidFill>
              <a:latin typeface="+mn-lt"/>
            </a:endParaRPr>
          </a:p>
        </p:txBody>
      </p:sp>
      <p:grpSp>
        <p:nvGrpSpPr>
          <p:cNvPr id="14" name="Group 13"/>
          <p:cNvGrpSpPr/>
          <p:nvPr/>
        </p:nvGrpSpPr>
        <p:grpSpPr>
          <a:xfrm>
            <a:off x="0" y="4495800"/>
            <a:ext cx="4825021" cy="2362200"/>
            <a:chOff x="381000" y="4573824"/>
            <a:chExt cx="3362177" cy="1646031"/>
          </a:xfrm>
        </p:grpSpPr>
        <p:sp>
          <p:nvSpPr>
            <p:cNvPr id="6" name="Rectangle 5"/>
            <p:cNvSpPr/>
            <p:nvPr/>
          </p:nvSpPr>
          <p:spPr>
            <a:xfrm>
              <a:off x="390988" y="6019800"/>
              <a:ext cx="3342201" cy="200055"/>
            </a:xfrm>
            <a:prstGeom prst="rect">
              <a:avLst/>
            </a:prstGeom>
            <a:solidFill>
              <a:schemeClr val="bg1"/>
            </a:solidFill>
            <a:ln>
              <a:noFill/>
            </a:ln>
          </p:spPr>
          <p:txBody>
            <a:bodyPr wrap="square">
              <a:spAutoFit/>
            </a:bodyPr>
            <a:lstStyle/>
            <a:p>
              <a:r>
                <a:rPr lang="en-US" sz="700" dirty="0" smtClean="0"/>
                <a:t>http://www.oecd.org/edu/imhe/QT%20policies%20and%20practices.pdf</a:t>
              </a:r>
              <a:endParaRPr lang="en-US" sz="7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573824"/>
              <a:ext cx="3362177" cy="136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6</a:t>
            </a:fld>
            <a:endParaRPr lang="en-US" dirty="0"/>
          </a:p>
        </p:txBody>
      </p:sp>
      <p:graphicFrame>
        <p:nvGraphicFramePr>
          <p:cNvPr id="16" name="Diagram 15"/>
          <p:cNvGraphicFramePr/>
          <p:nvPr>
            <p:extLst>
              <p:ext uri="{D42A27DB-BD31-4B8C-83A1-F6EECF244321}">
                <p14:modId xmlns:p14="http://schemas.microsoft.com/office/powerpoint/2010/main" val="1017285179"/>
              </p:ext>
            </p:extLst>
          </p:nvPr>
        </p:nvGraphicFramePr>
        <p:xfrm>
          <a:off x="2819400" y="457200"/>
          <a:ext cx="70104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680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73377"/>
                </a:solidFill>
                <a:latin typeface="+mn-lt"/>
              </a:rPr>
              <a:t>Our Project Aims</a:t>
            </a:r>
            <a:endParaRPr lang="en-US" dirty="0">
              <a:solidFill>
                <a:srgbClr val="173377"/>
              </a:solidFill>
              <a:latin typeface="+mn-lt"/>
            </a:endParaRPr>
          </a:p>
        </p:txBody>
      </p:sp>
      <p:sp>
        <p:nvSpPr>
          <p:cNvPr id="7" name="Content Placeholder 6"/>
          <p:cNvSpPr>
            <a:spLocks noGrp="1"/>
          </p:cNvSpPr>
          <p:nvPr>
            <p:ph idx="1"/>
          </p:nvPr>
        </p:nvSpPr>
        <p:spPr/>
        <p:txBody>
          <a:bodyPr/>
          <a:lstStyle/>
          <a:p>
            <a:r>
              <a:rPr lang="en-US" sz="2800" dirty="0" smtClean="0">
                <a:solidFill>
                  <a:schemeClr val="tx1"/>
                </a:solidFill>
              </a:rPr>
              <a:t>Understand and document institutional teaching culture and how extensively teaching is valued</a:t>
            </a:r>
          </a:p>
          <a:p>
            <a:r>
              <a:rPr lang="en-US" sz="2800" dirty="0" smtClean="0">
                <a:solidFill>
                  <a:schemeClr val="tx1"/>
                </a:solidFill>
              </a:rPr>
              <a:t>Raise </a:t>
            </a:r>
            <a:r>
              <a:rPr lang="en-US" sz="2800" dirty="0">
                <a:solidFill>
                  <a:schemeClr val="tx1"/>
                </a:solidFill>
              </a:rPr>
              <a:t>the profile and importance of </a:t>
            </a:r>
            <a:r>
              <a:rPr lang="en-US" sz="2800" dirty="0" smtClean="0">
                <a:solidFill>
                  <a:schemeClr val="tx1"/>
                </a:solidFill>
              </a:rPr>
              <a:t>teaching in Ontario universities</a:t>
            </a:r>
          </a:p>
          <a:p>
            <a:r>
              <a:rPr lang="en-US" sz="2800" dirty="0">
                <a:solidFill>
                  <a:schemeClr val="tx1"/>
                </a:solidFill>
              </a:rPr>
              <a:t>S</a:t>
            </a:r>
            <a:r>
              <a:rPr lang="en-US" sz="2800" dirty="0" smtClean="0">
                <a:solidFill>
                  <a:schemeClr val="tx1"/>
                </a:solidFill>
              </a:rPr>
              <a:t>hift the way institutions, faculty, and staff think about teaching</a:t>
            </a:r>
            <a:endParaRPr lang="en-US" sz="2800" dirty="0">
              <a:solidFill>
                <a:schemeClr val="tx1"/>
              </a:solidFill>
            </a:endParaRPr>
          </a:p>
          <a:p>
            <a:r>
              <a:rPr lang="en-US" sz="2800" dirty="0">
                <a:solidFill>
                  <a:schemeClr val="tx1"/>
                </a:solidFill>
              </a:rPr>
              <a:t>Influence some of the metrics used to measure teaching and its value or importance</a:t>
            </a: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7</a:t>
            </a:fld>
            <a:endParaRPr lang="en-US" dirty="0"/>
          </a:p>
        </p:txBody>
      </p:sp>
    </p:spTree>
    <p:extLst>
      <p:ext uri="{BB962C8B-B14F-4D97-AF65-F5344CB8AC3E}">
        <p14:creationId xmlns:p14="http://schemas.microsoft.com/office/powerpoint/2010/main" val="304404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838200"/>
          </a:xfrm>
        </p:spPr>
        <p:txBody>
          <a:bodyPr>
            <a:normAutofit/>
          </a:bodyPr>
          <a:lstStyle/>
          <a:p>
            <a:r>
              <a:rPr lang="en-US" dirty="0" smtClean="0">
                <a:solidFill>
                  <a:srgbClr val="173377"/>
                </a:solidFill>
                <a:latin typeface="+mn-lt"/>
              </a:rPr>
              <a:t>Overall Project Focus</a:t>
            </a:r>
            <a:endParaRPr lang="en-US" dirty="0">
              <a:solidFill>
                <a:srgbClr val="173377"/>
              </a:solidFill>
              <a:latin typeface="+mn-lt"/>
            </a:endParaRPr>
          </a:p>
        </p:txBody>
      </p:sp>
      <p:sp>
        <p:nvSpPr>
          <p:cNvPr id="3" name="Content Placeholder 2"/>
          <p:cNvSpPr>
            <a:spLocks noGrp="1"/>
          </p:cNvSpPr>
          <p:nvPr>
            <p:ph idx="1"/>
          </p:nvPr>
        </p:nvSpPr>
        <p:spPr>
          <a:xfrm>
            <a:off x="304800" y="1371600"/>
            <a:ext cx="8382000" cy="5181600"/>
          </a:xfrm>
        </p:spPr>
        <p:txBody>
          <a:bodyPr>
            <a:noAutofit/>
          </a:bodyPr>
          <a:lstStyle/>
          <a:p>
            <a:pPr marL="0" indent="0" algn="ctr">
              <a:spcBef>
                <a:spcPts val="0"/>
              </a:spcBef>
              <a:buNone/>
            </a:pPr>
            <a:r>
              <a:rPr lang="it-IT" sz="3200" dirty="0" smtClean="0">
                <a:solidFill>
                  <a:schemeClr val="tx1"/>
                </a:solidFill>
              </a:rPr>
              <a:t>Evidence &amp; enhance</a:t>
            </a:r>
          </a:p>
          <a:p>
            <a:pPr marL="0" indent="0" algn="ctr">
              <a:spcBef>
                <a:spcPts val="0"/>
              </a:spcBef>
              <a:buNone/>
            </a:pPr>
            <a:r>
              <a:rPr lang="it-IT" sz="3200" dirty="0" smtClean="0">
                <a:solidFill>
                  <a:schemeClr val="tx1"/>
                </a:solidFill>
              </a:rPr>
              <a:t>institutional </a:t>
            </a:r>
            <a:r>
              <a:rPr lang="it-IT" sz="3200" dirty="0">
                <a:solidFill>
                  <a:schemeClr val="tx1"/>
                </a:solidFill>
              </a:rPr>
              <a:t>teaching culture </a:t>
            </a:r>
            <a:endParaRPr lang="it-IT" sz="3200" dirty="0" smtClean="0">
              <a:solidFill>
                <a:schemeClr val="tx1"/>
              </a:solidFill>
            </a:endParaRPr>
          </a:p>
          <a:p>
            <a:pPr marL="0" indent="0" algn="ctr">
              <a:spcBef>
                <a:spcPts val="0"/>
              </a:spcBef>
              <a:buNone/>
            </a:pPr>
            <a:r>
              <a:rPr lang="it-IT" sz="3200" dirty="0" smtClean="0">
                <a:solidFill>
                  <a:schemeClr val="tx1"/>
                </a:solidFill>
              </a:rPr>
              <a:t>at Ontario universities</a:t>
            </a:r>
          </a:p>
          <a:p>
            <a:pPr marL="0" lvl="2" indent="0" algn="ctr">
              <a:buNone/>
            </a:pPr>
            <a:r>
              <a:rPr lang="it-IT" sz="2400" i="1" dirty="0" smtClean="0">
                <a:solidFill>
                  <a:schemeClr val="tx1"/>
                </a:solidFill>
              </a:rPr>
              <a:t>t</a:t>
            </a:r>
            <a:r>
              <a:rPr lang="en-US" sz="2400" i="1" dirty="0" err="1" smtClean="0">
                <a:solidFill>
                  <a:schemeClr val="tx1"/>
                </a:solidFill>
              </a:rPr>
              <a:t>hrough</a:t>
            </a:r>
            <a:endParaRPr lang="en-US" sz="1600" i="1" dirty="0">
              <a:solidFill>
                <a:schemeClr val="tx1"/>
              </a:solidFill>
            </a:endParaRPr>
          </a:p>
          <a:p>
            <a:pPr marL="0" lvl="1" indent="0" algn="ctr">
              <a:buNone/>
            </a:pPr>
            <a:r>
              <a:rPr lang="en-US" sz="3400" dirty="0" smtClean="0">
                <a:solidFill>
                  <a:schemeClr val="tx1"/>
                </a:solidFill>
              </a:rPr>
              <a:t>direct feedback from constituents</a:t>
            </a:r>
          </a:p>
          <a:p>
            <a:pPr marL="0" lvl="2" indent="0" algn="ctr">
              <a:buNone/>
            </a:pPr>
            <a:r>
              <a:rPr lang="en-US" sz="2400" i="1" dirty="0" smtClean="0">
                <a:solidFill>
                  <a:schemeClr val="tx1"/>
                </a:solidFill>
              </a:rPr>
              <a:t>and </a:t>
            </a:r>
            <a:endParaRPr lang="en-US" sz="1600" i="1" dirty="0" smtClean="0">
              <a:solidFill>
                <a:schemeClr val="tx1"/>
              </a:solidFill>
            </a:endParaRPr>
          </a:p>
          <a:p>
            <a:pPr marL="0" lvl="2" indent="0" algn="ctr">
              <a:buNone/>
            </a:pPr>
            <a:r>
              <a:rPr lang="en-US" sz="3200" dirty="0" smtClean="0">
                <a:solidFill>
                  <a:schemeClr val="tx1"/>
                </a:solidFill>
              </a:rPr>
              <a:t>key institutional indicators</a:t>
            </a:r>
          </a:p>
          <a:p>
            <a:pPr marL="0" lvl="2" indent="0" algn="ctr">
              <a:buNone/>
            </a:pPr>
            <a:r>
              <a:rPr lang="en-US" sz="2400" i="1" dirty="0" smtClean="0">
                <a:solidFill>
                  <a:schemeClr val="tx1"/>
                </a:solidFill>
              </a:rPr>
              <a:t>in order to</a:t>
            </a:r>
          </a:p>
          <a:p>
            <a:pPr marL="0" lvl="2" indent="0" algn="ctr">
              <a:buNone/>
            </a:pPr>
            <a:r>
              <a:rPr lang="en-US" sz="3200" dirty="0" smtClean="0">
                <a:solidFill>
                  <a:schemeClr val="tx1"/>
                </a:solidFill>
              </a:rPr>
              <a:t>provide </a:t>
            </a:r>
            <a:r>
              <a:rPr lang="en-US" sz="3200" dirty="0">
                <a:solidFill>
                  <a:schemeClr val="tx1"/>
                </a:solidFill>
              </a:rPr>
              <a:t>concrete feedback </a:t>
            </a:r>
            <a:r>
              <a:rPr lang="en-US" sz="3200" dirty="0" smtClean="0">
                <a:solidFill>
                  <a:schemeClr val="tx1"/>
                </a:solidFill>
              </a:rPr>
              <a:t>and recommendations for continuous improvement</a:t>
            </a:r>
            <a:endParaRPr lang="en-US" sz="3200" dirty="0">
              <a:solidFill>
                <a:schemeClr val="tx1"/>
              </a:solidFill>
            </a:endParaRPr>
          </a:p>
          <a:p>
            <a:pPr marL="0" indent="0" algn="ctr">
              <a:buNone/>
            </a:pPr>
            <a:endParaRPr lang="en-US" sz="3000" dirty="0"/>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8</a:t>
            </a:fld>
            <a:endParaRPr lang="en-US" dirty="0"/>
          </a:p>
        </p:txBody>
      </p:sp>
    </p:spTree>
    <p:extLst>
      <p:ext uri="{BB962C8B-B14F-4D97-AF65-F5344CB8AC3E}">
        <p14:creationId xmlns:p14="http://schemas.microsoft.com/office/powerpoint/2010/main" val="220570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39000" cy="838200"/>
          </a:xfrm>
        </p:spPr>
        <p:txBody>
          <a:bodyPr>
            <a:normAutofit/>
          </a:bodyPr>
          <a:lstStyle/>
          <a:p>
            <a:r>
              <a:rPr lang="it-IT" dirty="0" smtClean="0">
                <a:solidFill>
                  <a:srgbClr val="173377"/>
                </a:solidFill>
                <a:latin typeface="+mn-lt"/>
              </a:rPr>
              <a:t>Anticipated Project Outcomes</a:t>
            </a:r>
            <a:endParaRPr lang="en-US" dirty="0">
              <a:solidFill>
                <a:srgbClr val="173377"/>
              </a:solidFill>
              <a:latin typeface="+mn-lt"/>
            </a:endParaRPr>
          </a:p>
        </p:txBody>
      </p:sp>
      <p:sp>
        <p:nvSpPr>
          <p:cNvPr id="3" name="Content Placeholder 2"/>
          <p:cNvSpPr>
            <a:spLocks noGrp="1"/>
          </p:cNvSpPr>
          <p:nvPr>
            <p:ph idx="1"/>
          </p:nvPr>
        </p:nvSpPr>
        <p:spPr>
          <a:xfrm>
            <a:off x="762000" y="1371600"/>
            <a:ext cx="7848600" cy="5029200"/>
          </a:xfrm>
        </p:spPr>
        <p:txBody>
          <a:bodyPr>
            <a:noAutofit/>
          </a:bodyPr>
          <a:lstStyle/>
          <a:p>
            <a:pPr lvl="0"/>
            <a:r>
              <a:rPr lang="it-IT" sz="2600" dirty="0" smtClean="0">
                <a:solidFill>
                  <a:schemeClr val="tx1"/>
                </a:solidFill>
              </a:rPr>
              <a:t>Develop a </a:t>
            </a:r>
            <a:r>
              <a:rPr lang="it-IT" sz="2600" dirty="0">
                <a:solidFill>
                  <a:schemeClr val="tx1"/>
                </a:solidFill>
              </a:rPr>
              <a:t>survey instrument </a:t>
            </a:r>
            <a:r>
              <a:rPr lang="it-IT" sz="2600" dirty="0" smtClean="0">
                <a:solidFill>
                  <a:schemeClr val="tx1"/>
                </a:solidFill>
              </a:rPr>
              <a:t>that </a:t>
            </a:r>
            <a:r>
              <a:rPr lang="it-IT" sz="2600" b="1" dirty="0">
                <a:solidFill>
                  <a:schemeClr val="tx1"/>
                </a:solidFill>
              </a:rPr>
              <a:t>identifies </a:t>
            </a:r>
            <a:r>
              <a:rPr lang="it-IT" sz="2600" b="1" dirty="0" smtClean="0">
                <a:solidFill>
                  <a:schemeClr val="tx1"/>
                </a:solidFill>
              </a:rPr>
              <a:t>and provides evidence</a:t>
            </a:r>
            <a:r>
              <a:rPr lang="it-IT" sz="2600" dirty="0" smtClean="0">
                <a:solidFill>
                  <a:schemeClr val="tx1"/>
                </a:solidFill>
              </a:rPr>
              <a:t> of prevailing </a:t>
            </a:r>
            <a:r>
              <a:rPr lang="it-IT" sz="2600" dirty="0">
                <a:solidFill>
                  <a:schemeClr val="tx1"/>
                </a:solidFill>
              </a:rPr>
              <a:t>perceptions regarding the </a:t>
            </a:r>
            <a:r>
              <a:rPr lang="it-IT" sz="2600" dirty="0" smtClean="0">
                <a:solidFill>
                  <a:schemeClr val="tx1"/>
                </a:solidFill>
              </a:rPr>
              <a:t>teaching culture among </a:t>
            </a:r>
            <a:r>
              <a:rPr lang="it-IT" sz="2600" dirty="0">
                <a:solidFill>
                  <a:schemeClr val="tx1"/>
                </a:solidFill>
              </a:rPr>
              <a:t>key stakeholders </a:t>
            </a:r>
            <a:r>
              <a:rPr lang="it-IT" sz="2600" dirty="0" smtClean="0">
                <a:solidFill>
                  <a:schemeClr val="tx1"/>
                </a:solidFill>
              </a:rPr>
              <a:t>– the </a:t>
            </a:r>
            <a:r>
              <a:rPr lang="it-IT" sz="2600" dirty="0">
                <a:solidFill>
                  <a:schemeClr val="tx1"/>
                </a:solidFill>
              </a:rPr>
              <a:t>Teaching </a:t>
            </a:r>
            <a:r>
              <a:rPr lang="it-IT" sz="2600" dirty="0" smtClean="0">
                <a:solidFill>
                  <a:schemeClr val="tx1"/>
                </a:solidFill>
              </a:rPr>
              <a:t>Culture </a:t>
            </a:r>
            <a:r>
              <a:rPr lang="it-IT" sz="2600" dirty="0">
                <a:solidFill>
                  <a:schemeClr val="tx1"/>
                </a:solidFill>
              </a:rPr>
              <a:t>Perception </a:t>
            </a:r>
            <a:r>
              <a:rPr lang="it-IT" sz="2600" dirty="0" smtClean="0">
                <a:solidFill>
                  <a:schemeClr val="tx1"/>
                </a:solidFill>
              </a:rPr>
              <a:t>Survey (TCPS)</a:t>
            </a:r>
            <a:endParaRPr lang="en-US" sz="2600" dirty="0">
              <a:solidFill>
                <a:schemeClr val="tx1"/>
              </a:solidFill>
            </a:endParaRPr>
          </a:p>
          <a:p>
            <a:r>
              <a:rPr lang="it-IT" sz="2600" dirty="0">
                <a:solidFill>
                  <a:schemeClr val="tx1"/>
                </a:solidFill>
              </a:rPr>
              <a:t>Identify </a:t>
            </a:r>
            <a:r>
              <a:rPr lang="it-IT" sz="2600" dirty="0" smtClean="0">
                <a:solidFill>
                  <a:schemeClr val="tx1"/>
                </a:solidFill>
              </a:rPr>
              <a:t>key </a:t>
            </a:r>
            <a:r>
              <a:rPr lang="it-IT" sz="2600" b="1" dirty="0" smtClean="0">
                <a:solidFill>
                  <a:schemeClr val="tx1"/>
                </a:solidFill>
              </a:rPr>
              <a:t>institutional indicators</a:t>
            </a:r>
            <a:r>
              <a:rPr lang="it-IT" sz="2600" dirty="0" smtClean="0">
                <a:solidFill>
                  <a:schemeClr val="tx1"/>
                </a:solidFill>
              </a:rPr>
              <a:t> to </a:t>
            </a:r>
            <a:r>
              <a:rPr lang="it-IT" sz="2600" dirty="0">
                <a:solidFill>
                  <a:schemeClr val="tx1"/>
                </a:solidFill>
              </a:rPr>
              <a:t>triangulate and confirm teaching </a:t>
            </a:r>
            <a:r>
              <a:rPr lang="it-IT" sz="2600" dirty="0" smtClean="0">
                <a:solidFill>
                  <a:schemeClr val="tx1"/>
                </a:solidFill>
              </a:rPr>
              <a:t>culture</a:t>
            </a:r>
            <a:endParaRPr lang="en-US" sz="2600" dirty="0">
              <a:solidFill>
                <a:schemeClr val="tx1"/>
              </a:solidFill>
            </a:endParaRPr>
          </a:p>
          <a:p>
            <a:pPr lvl="0"/>
            <a:r>
              <a:rPr lang="it-IT" sz="2600" dirty="0">
                <a:solidFill>
                  <a:schemeClr val="tx1"/>
                </a:solidFill>
              </a:rPr>
              <a:t>Develop a </a:t>
            </a:r>
            <a:r>
              <a:rPr lang="it-IT" sz="2600" b="1" dirty="0">
                <a:solidFill>
                  <a:schemeClr val="tx1"/>
                </a:solidFill>
              </a:rPr>
              <a:t>report template</a:t>
            </a:r>
            <a:r>
              <a:rPr lang="it-IT" sz="2600" dirty="0">
                <a:solidFill>
                  <a:schemeClr val="tx1"/>
                </a:solidFill>
              </a:rPr>
              <a:t> that institutions would receive following the completion of the </a:t>
            </a:r>
            <a:r>
              <a:rPr lang="it-IT" sz="2600" dirty="0" smtClean="0">
                <a:solidFill>
                  <a:schemeClr val="tx1"/>
                </a:solidFill>
              </a:rPr>
              <a:t>inventory </a:t>
            </a:r>
            <a:endParaRPr lang="en-US" sz="2600" dirty="0">
              <a:solidFill>
                <a:schemeClr val="tx1"/>
              </a:solidFill>
            </a:endParaRPr>
          </a:p>
          <a:p>
            <a:pPr lvl="0"/>
            <a:r>
              <a:rPr lang="it-IT" sz="2600" dirty="0">
                <a:solidFill>
                  <a:schemeClr val="tx1"/>
                </a:solidFill>
              </a:rPr>
              <a:t>Develop a </a:t>
            </a:r>
            <a:r>
              <a:rPr lang="it-IT" sz="2600" b="1" dirty="0">
                <a:solidFill>
                  <a:schemeClr val="tx1"/>
                </a:solidFill>
              </a:rPr>
              <a:t>recommendation package</a:t>
            </a:r>
            <a:r>
              <a:rPr lang="it-IT" sz="2600" dirty="0">
                <a:solidFill>
                  <a:schemeClr val="tx1"/>
                </a:solidFill>
              </a:rPr>
              <a:t> to help </a:t>
            </a:r>
            <a:r>
              <a:rPr lang="it-IT" sz="2600" dirty="0" smtClean="0">
                <a:solidFill>
                  <a:schemeClr val="tx1"/>
                </a:solidFill>
              </a:rPr>
              <a:t>institutions choose practices that </a:t>
            </a:r>
            <a:r>
              <a:rPr lang="it-IT" sz="2600" dirty="0">
                <a:solidFill>
                  <a:schemeClr val="tx1"/>
                </a:solidFill>
              </a:rPr>
              <a:t>enhance their teaching </a:t>
            </a:r>
            <a:r>
              <a:rPr lang="it-IT" sz="2600" dirty="0" smtClean="0">
                <a:solidFill>
                  <a:schemeClr val="tx1"/>
                </a:solidFill>
              </a:rPr>
              <a:t>culture</a:t>
            </a:r>
            <a:endParaRPr lang="en-US" sz="2600" dirty="0">
              <a:solidFill>
                <a:schemeClr val="tx1"/>
              </a:solidFill>
            </a:endParaRP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9</a:t>
            </a:fld>
            <a:endParaRPr lang="en-US"/>
          </a:p>
        </p:txBody>
      </p:sp>
    </p:spTree>
    <p:extLst>
      <p:ext uri="{BB962C8B-B14F-4D97-AF65-F5344CB8AC3E}">
        <p14:creationId xmlns:p14="http://schemas.microsoft.com/office/powerpoint/2010/main" val="17475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16441</TotalTime>
  <Words>2002</Words>
  <Application>Microsoft Office PowerPoint</Application>
  <PresentationFormat>On-screen Show (4:3)</PresentationFormat>
  <Paragraphs>351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PowerPoint Presentation</vt:lpstr>
      <vt:lpstr>Session Overview</vt:lpstr>
      <vt:lpstr>PowerPoint Presentation</vt:lpstr>
      <vt:lpstr>PowerPoint Presentation</vt:lpstr>
      <vt:lpstr>What do we mean by teaching culture?</vt:lpstr>
      <vt:lpstr>Teaching Culture – Initial Elements</vt:lpstr>
      <vt:lpstr>Our Project Aims</vt:lpstr>
      <vt:lpstr>Overall Project Focus</vt:lpstr>
      <vt:lpstr>Anticipated Project Outcomes</vt:lpstr>
      <vt:lpstr>The Consultative Process</vt:lpstr>
      <vt:lpstr>Project Phases</vt:lpstr>
      <vt:lpstr>Phase 1 – Pilot Study – Teaching Culture Perception Survey</vt:lpstr>
      <vt:lpstr>Phase 1 – Pilot Study – Identification and validation of indicators</vt:lpstr>
      <vt:lpstr>Phase 1 –Indicators</vt:lpstr>
      <vt:lpstr>Phase 1 – Pilot Study – Teaching Culture Perception Survey &amp; Focus Groups</vt:lpstr>
      <vt:lpstr>Phase 1 – Pilot Study – Teaching Culture Perception Survey &amp; Focus Groups</vt:lpstr>
      <vt:lpstr>Pilot Study Quantitative Results</vt:lpstr>
      <vt:lpstr>Pilot Study Qualitative Results</vt:lpstr>
      <vt:lpstr>Phase 2 Teaching Culture Institutional Indicators</vt:lpstr>
      <vt:lpstr>Future work/Wrap up </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Wolf</dc:creator>
  <cp:lastModifiedBy>UoW</cp:lastModifiedBy>
  <cp:revision>142</cp:revision>
  <cp:lastPrinted>2014-06-03T18:03:34Z</cp:lastPrinted>
  <dcterms:created xsi:type="dcterms:W3CDTF">2013-10-21T12:01:30Z</dcterms:created>
  <dcterms:modified xsi:type="dcterms:W3CDTF">2014-06-13T14:22:42Z</dcterms:modified>
</cp:coreProperties>
</file>