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9" r:id="rId3"/>
    <p:sldId id="257" r:id="rId4"/>
    <p:sldId id="270" r:id="rId5"/>
    <p:sldId id="258" r:id="rId6"/>
    <p:sldId id="265" r:id="rId7"/>
    <p:sldId id="259" r:id="rId8"/>
    <p:sldId id="261" r:id="rId9"/>
    <p:sldId id="262" r:id="rId10"/>
    <p:sldId id="260" r:id="rId11"/>
    <p:sldId id="263" r:id="rId12"/>
    <p:sldId id="266" r:id="rId13"/>
    <p:sldId id="264" r:id="rId14"/>
    <p:sldId id="268" r:id="rId15"/>
    <p:sldId id="267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56747" autoAdjust="0"/>
  </p:normalViewPr>
  <p:slideViewPr>
    <p:cSldViewPr snapToGrid="0">
      <p:cViewPr varScale="1">
        <p:scale>
          <a:sx n="63" d="100"/>
          <a:sy n="63" d="100"/>
        </p:scale>
        <p:origin x="17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B45D65-0D40-4C48-B203-E9BD74C9A91B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B1FBF3-D838-4E2E-AD14-3EE60E19CC3F}">
      <dgm:prSet phldrT="[Text]" custT="1"/>
      <dgm:spPr>
        <a:solidFill>
          <a:schemeClr val="accent3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US" sz="2800" b="1" u="none" dirty="0" smtClean="0">
              <a:solidFill>
                <a:schemeClr val="tx1"/>
              </a:solidFill>
            </a:rPr>
            <a:t>Teaching Culture </a:t>
          </a:r>
          <a:r>
            <a:rPr lang="en-US" sz="2800" u="none" dirty="0" smtClean="0">
              <a:solidFill>
                <a:schemeClr val="tx1"/>
              </a:solidFill>
            </a:rPr>
            <a:t>is the product of a dynamic interplay among the embedded patterns, </a:t>
          </a:r>
          <a:r>
            <a:rPr lang="en-US" sz="2800" u="none" dirty="0" err="1" smtClean="0">
              <a:solidFill>
                <a:schemeClr val="tx1"/>
              </a:solidFill>
            </a:rPr>
            <a:t>behaviours</a:t>
          </a:r>
          <a:r>
            <a:rPr lang="en-US" sz="2800" u="none" dirty="0" smtClean="0">
              <a:solidFill>
                <a:schemeClr val="tx1"/>
              </a:solidFill>
            </a:rPr>
            <a:t>, values, beliefs and ideologies about teaching and learning that exist within and across the many </a:t>
          </a:r>
          <a:r>
            <a:rPr lang="en-US" sz="2800" u="none" dirty="0" err="1" smtClean="0">
              <a:solidFill>
                <a:schemeClr val="tx1"/>
              </a:solidFill>
            </a:rPr>
            <a:t>microcultures</a:t>
          </a:r>
          <a:r>
            <a:rPr lang="en-US" sz="2800" u="none" dirty="0" smtClean="0">
              <a:solidFill>
                <a:schemeClr val="tx1"/>
              </a:solidFill>
            </a:rPr>
            <a:t> that make up a contemporary university. </a:t>
          </a:r>
        </a:p>
        <a:p>
          <a:r>
            <a:rPr lang="da-DK" sz="1100" b="0" i="0" u="none" dirty="0" smtClean="0">
              <a:solidFill>
                <a:schemeClr val="tx1"/>
              </a:solidFill>
            </a:rPr>
            <a:t>(Cox et al., 2011; Kustra et al. 2014; Mårtensson &amp; Roxå, 2016).</a:t>
          </a:r>
          <a:endParaRPr lang="en-US" sz="1100" u="none" dirty="0">
            <a:solidFill>
              <a:schemeClr val="tx1"/>
            </a:solidFill>
          </a:endParaRPr>
        </a:p>
      </dgm:t>
    </dgm:pt>
    <dgm:pt modelId="{2AAA598B-D0DA-4317-BC4D-4F80B3E071C0}" type="parTrans" cxnId="{A4EF2C0A-25A3-4651-AA67-1CA62761FE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4251D1F-7BCF-4501-AD5C-98DB6EEE1BB8}" type="sibTrans" cxnId="{A4EF2C0A-25A3-4651-AA67-1CA62761FE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4AF9FC-7CDA-4EB6-80AA-309904397E22}" type="pres">
      <dgm:prSet presAssocID="{97B45D65-0D40-4C48-B203-E9BD74C9A91B}" presName="Name0" presStyleCnt="0">
        <dgm:presLayoutVars>
          <dgm:resizeHandles/>
        </dgm:presLayoutVars>
      </dgm:prSet>
      <dgm:spPr/>
      <dgm:t>
        <a:bodyPr/>
        <a:lstStyle/>
        <a:p>
          <a:endParaRPr lang="en-US"/>
        </a:p>
      </dgm:t>
    </dgm:pt>
    <dgm:pt modelId="{DCA3FF62-0496-4778-9844-BB0D7129DED1}" type="pres">
      <dgm:prSet presAssocID="{B0B1FBF3-D838-4E2E-AD14-3EE60E19CC3F}" presName="text" presStyleLbl="node1" presStyleIdx="0" presStyleCnt="1" custScaleX="149314" custLinFactNeighborX="-602" custLinFactNeighborY="-2681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18198D9-D9A8-4715-952C-E3936D7A8167}" type="presOf" srcId="{97B45D65-0D40-4C48-B203-E9BD74C9A91B}" destId="{884AF9FC-7CDA-4EB6-80AA-309904397E22}" srcOrd="0" destOrd="0" presId="urn:diagrams.loki3.com/VaryingWidthList"/>
    <dgm:cxn modelId="{A4EF2C0A-25A3-4651-AA67-1CA62761FEC8}" srcId="{97B45D65-0D40-4C48-B203-E9BD74C9A91B}" destId="{B0B1FBF3-D838-4E2E-AD14-3EE60E19CC3F}" srcOrd="0" destOrd="0" parTransId="{2AAA598B-D0DA-4317-BC4D-4F80B3E071C0}" sibTransId="{14251D1F-7BCF-4501-AD5C-98DB6EEE1BB8}"/>
    <dgm:cxn modelId="{ECF32A80-E64C-4E68-BE71-BE8769EAC5D9}" type="presOf" srcId="{B0B1FBF3-D838-4E2E-AD14-3EE60E19CC3F}" destId="{DCA3FF62-0496-4778-9844-BB0D7129DED1}" srcOrd="0" destOrd="0" presId="urn:diagrams.loki3.com/VaryingWidthList"/>
    <dgm:cxn modelId="{C998D92F-2605-49F9-AB19-994E12E3D1FB}" type="presParOf" srcId="{884AF9FC-7CDA-4EB6-80AA-309904397E22}" destId="{DCA3FF62-0496-4778-9844-BB0D7129DED1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5513B1-962D-4E06-B6C7-CC4992E6347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93E0F1-E627-424C-8675-A9151EFA48D5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1. Institutional Strategic Documents and Initiatives Prioritize Effective Teaching</a:t>
          </a:r>
        </a:p>
        <a:p>
          <a:r>
            <a:rPr lang="en-US" sz="1000" b="0" dirty="0" smtClean="0">
              <a:solidFill>
                <a:schemeClr val="tx1"/>
              </a:solidFill>
            </a:rPr>
            <a:t>(Association of American Universities, 2013; Gibbs et al., 2008)</a:t>
          </a:r>
          <a:endParaRPr lang="en-US" sz="1000" b="0" dirty="0">
            <a:solidFill>
              <a:schemeClr val="tx1"/>
            </a:solidFill>
          </a:endParaRPr>
        </a:p>
      </dgm:t>
    </dgm:pt>
    <dgm:pt modelId="{E6D351A5-5508-444D-8D14-BC22F215A494}" type="parTrans" cxnId="{7B2F3AF3-426D-4242-B76D-D66897943B5E}">
      <dgm:prSet/>
      <dgm:spPr/>
      <dgm:t>
        <a:bodyPr/>
        <a:lstStyle/>
        <a:p>
          <a:endParaRPr lang="en-US"/>
        </a:p>
      </dgm:t>
    </dgm:pt>
    <dgm:pt modelId="{A7CF71B0-20FC-43EB-9E07-0B8F08C310C7}" type="sibTrans" cxnId="{7B2F3AF3-426D-4242-B76D-D66897943B5E}">
      <dgm:prSet/>
      <dgm:spPr/>
      <dgm:t>
        <a:bodyPr/>
        <a:lstStyle/>
        <a:p>
          <a:endParaRPr lang="en-US"/>
        </a:p>
      </dgm:t>
    </dgm:pt>
    <dgm:pt modelId="{19D6863C-5280-4DF0-9EE3-D8E4200A4F80}">
      <dgm:prSet phldrT="[Text]"/>
      <dgm:spPr/>
      <dgm:t>
        <a:bodyPr/>
        <a:lstStyle/>
        <a:p>
          <a:r>
            <a:rPr lang="en-US" dirty="0" smtClean="0"/>
            <a:t>Teaching is considered a priority in the strategic plan, effective teaching is clearly defined in institution-wide documents, senior administrators convey that teaching is a priority etc. </a:t>
          </a:r>
          <a:endParaRPr lang="en-US" dirty="0"/>
        </a:p>
      </dgm:t>
    </dgm:pt>
    <dgm:pt modelId="{CB488103-C94A-4759-9574-ABAF163EB444}" type="parTrans" cxnId="{C4A66C58-C753-4208-A703-53AEB620F701}">
      <dgm:prSet/>
      <dgm:spPr/>
      <dgm:t>
        <a:bodyPr/>
        <a:lstStyle/>
        <a:p>
          <a:endParaRPr lang="en-US"/>
        </a:p>
      </dgm:t>
    </dgm:pt>
    <dgm:pt modelId="{58E0253D-1247-4CF7-B6D1-D8FE1F8C07C2}" type="sibTrans" cxnId="{C4A66C58-C753-4208-A703-53AEB620F701}">
      <dgm:prSet/>
      <dgm:spPr/>
      <dgm:t>
        <a:bodyPr/>
        <a:lstStyle/>
        <a:p>
          <a:endParaRPr lang="en-US"/>
        </a:p>
      </dgm:t>
    </dgm:pt>
    <dgm:pt modelId="{CB2848D8-60AC-446B-8E06-227DB2AC85DD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2. Assessment of Teaching is Constructive and Flexible</a:t>
          </a:r>
        </a:p>
        <a:p>
          <a:r>
            <a:rPr lang="en-US" sz="1000" b="0" dirty="0" smtClean="0">
              <a:solidFill>
                <a:schemeClr val="tx1"/>
              </a:solidFill>
            </a:rPr>
            <a:t>(Arreola, 2007; Kaplan, 2018; Wright et al., 2014)</a:t>
          </a:r>
        </a:p>
      </dgm:t>
    </dgm:pt>
    <dgm:pt modelId="{97A7CEFD-6DDE-455E-A2F8-19CE85EA77E0}" type="parTrans" cxnId="{CDBD692E-45DD-42A3-B4A3-37A7725CC68E}">
      <dgm:prSet/>
      <dgm:spPr/>
      <dgm:t>
        <a:bodyPr/>
        <a:lstStyle/>
        <a:p>
          <a:endParaRPr lang="en-US"/>
        </a:p>
      </dgm:t>
    </dgm:pt>
    <dgm:pt modelId="{DBB0FFA7-2419-4365-8AC7-48E6D8455A64}" type="sibTrans" cxnId="{CDBD692E-45DD-42A3-B4A3-37A7725CC68E}">
      <dgm:prSet/>
      <dgm:spPr/>
      <dgm:t>
        <a:bodyPr/>
        <a:lstStyle/>
        <a:p>
          <a:endParaRPr lang="en-US"/>
        </a:p>
      </dgm:t>
    </dgm:pt>
    <dgm:pt modelId="{71BE03BC-EDB1-449D-A20B-4CFFA583EABE}">
      <dgm:prSet phldrT="[Text]"/>
      <dgm:spPr/>
      <dgm:t>
        <a:bodyPr/>
        <a:lstStyle/>
        <a:p>
          <a:r>
            <a:rPr lang="en-US" dirty="0" smtClean="0"/>
            <a:t>Students are invited to provide feedback, student evaluations are taken into consideration in hiring promotion and tenure, instructors have some influence over how teaching is assessed, etc.</a:t>
          </a:r>
          <a:endParaRPr lang="en-US" dirty="0"/>
        </a:p>
      </dgm:t>
    </dgm:pt>
    <dgm:pt modelId="{987B4D87-72C6-42BB-A5A4-2F80DB71211F}" type="parTrans" cxnId="{2DF3A68A-8E73-41A1-96D1-FE375E60FAE2}">
      <dgm:prSet/>
      <dgm:spPr/>
      <dgm:t>
        <a:bodyPr/>
        <a:lstStyle/>
        <a:p>
          <a:endParaRPr lang="en-US"/>
        </a:p>
      </dgm:t>
    </dgm:pt>
    <dgm:pt modelId="{18E744B0-9D2E-4864-BFB4-1076837EBAD4}" type="sibTrans" cxnId="{2DF3A68A-8E73-41A1-96D1-FE375E60FAE2}">
      <dgm:prSet/>
      <dgm:spPr/>
      <dgm:t>
        <a:bodyPr/>
        <a:lstStyle/>
        <a:p>
          <a:endParaRPr lang="en-US"/>
        </a:p>
      </dgm:t>
    </dgm:pt>
    <dgm:pt modelId="{D24C9092-3AE6-450D-9D77-E3101098FC76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4. Infrastructure Exists to Support Teaching</a:t>
          </a:r>
        </a:p>
        <a:p>
          <a:r>
            <a:rPr lang="en-US" sz="1000" b="0" dirty="0" smtClean="0">
              <a:solidFill>
                <a:schemeClr val="tx1"/>
              </a:solidFill>
            </a:rPr>
            <a:t>(Finkelstein et al., 2016; Jamieson, 2003)</a:t>
          </a:r>
          <a:endParaRPr lang="en-US" sz="1000" b="0" dirty="0">
            <a:solidFill>
              <a:schemeClr val="tx1"/>
            </a:solidFill>
          </a:endParaRPr>
        </a:p>
      </dgm:t>
    </dgm:pt>
    <dgm:pt modelId="{D60A6BDE-318C-46F1-82E5-DCA6171F7DE5}" type="parTrans" cxnId="{831AEEBA-5F28-45BB-A766-011C54D6BBA0}">
      <dgm:prSet/>
      <dgm:spPr/>
      <dgm:t>
        <a:bodyPr/>
        <a:lstStyle/>
        <a:p>
          <a:endParaRPr lang="en-US"/>
        </a:p>
      </dgm:t>
    </dgm:pt>
    <dgm:pt modelId="{7C9370E2-4F80-4E43-A9E5-61A09AA721E4}" type="sibTrans" cxnId="{831AEEBA-5F28-45BB-A766-011C54D6BBA0}">
      <dgm:prSet/>
      <dgm:spPr/>
      <dgm:t>
        <a:bodyPr/>
        <a:lstStyle/>
        <a:p>
          <a:endParaRPr lang="en-US"/>
        </a:p>
      </dgm:t>
    </dgm:pt>
    <dgm:pt modelId="{91067B61-8110-4E90-BA36-FE5240156A5E}">
      <dgm:prSet phldrT="[Text]"/>
      <dgm:spPr/>
      <dgm:t>
        <a:bodyPr/>
        <a:lstStyle/>
        <a:p>
          <a:r>
            <a:rPr lang="en-US" dirty="0" smtClean="0"/>
            <a:t>Instructors adopt a wide variety of approaches to teaching and learning, instructors are encouraged to use evidence to inform teaching, instructors access services and resources etc. </a:t>
          </a:r>
          <a:endParaRPr lang="en-US" dirty="0"/>
        </a:p>
      </dgm:t>
    </dgm:pt>
    <dgm:pt modelId="{302223B9-3C34-457F-B840-734801247611}" type="parTrans" cxnId="{5D73DB4D-C59A-4142-951A-14B8BF149336}">
      <dgm:prSet/>
      <dgm:spPr/>
      <dgm:t>
        <a:bodyPr/>
        <a:lstStyle/>
        <a:p>
          <a:endParaRPr lang="en-US"/>
        </a:p>
      </dgm:t>
    </dgm:pt>
    <dgm:pt modelId="{0B94C48B-C5CA-42CD-9B2D-CED7F46E820D}" type="sibTrans" cxnId="{5D73DB4D-C59A-4142-951A-14B8BF149336}">
      <dgm:prSet/>
      <dgm:spPr/>
      <dgm:t>
        <a:bodyPr/>
        <a:lstStyle/>
        <a:p>
          <a:endParaRPr lang="en-US"/>
        </a:p>
      </dgm:t>
    </dgm:pt>
    <dgm:pt modelId="{9627754F-F772-4079-B4E6-999F44BE11D3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3. Effective Teaching is Implemented</a:t>
          </a:r>
        </a:p>
        <a:p>
          <a:r>
            <a:rPr lang="en-US" sz="1000" b="0" dirty="0" smtClean="0">
              <a:solidFill>
                <a:schemeClr val="tx1"/>
              </a:solidFill>
            </a:rPr>
            <a:t>(</a:t>
          </a:r>
          <a:r>
            <a:rPr lang="en-US" sz="1000" b="0" dirty="0" err="1" smtClean="0">
              <a:solidFill>
                <a:schemeClr val="tx1"/>
              </a:solidFill>
            </a:rPr>
            <a:t>Jawitz</a:t>
          </a:r>
          <a:r>
            <a:rPr lang="en-US" sz="1000" b="0" dirty="0" smtClean="0">
              <a:solidFill>
                <a:schemeClr val="tx1"/>
              </a:solidFill>
            </a:rPr>
            <a:t> &amp; Perez, 2016; Riddell &amp; Haigh, 2015)</a:t>
          </a:r>
        </a:p>
      </dgm:t>
    </dgm:pt>
    <dgm:pt modelId="{E188307F-DB6F-4B34-89A1-90E79314DB41}" type="parTrans" cxnId="{846F79C9-FBA5-4792-9456-D4FDF3CC0011}">
      <dgm:prSet/>
      <dgm:spPr/>
      <dgm:t>
        <a:bodyPr/>
        <a:lstStyle/>
        <a:p>
          <a:endParaRPr lang="en-US"/>
        </a:p>
      </dgm:t>
    </dgm:pt>
    <dgm:pt modelId="{6241FE7F-62F1-4131-9525-A6D3DEA59772}" type="sibTrans" cxnId="{846F79C9-FBA5-4792-9456-D4FDF3CC0011}">
      <dgm:prSet/>
      <dgm:spPr/>
      <dgm:t>
        <a:bodyPr/>
        <a:lstStyle/>
        <a:p>
          <a:endParaRPr lang="en-US"/>
        </a:p>
      </dgm:t>
    </dgm:pt>
    <dgm:pt modelId="{B5E193DE-3099-40FD-B570-FEE004160E21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5. Broad Engagement Occurs Around Teaching</a:t>
          </a:r>
        </a:p>
        <a:p>
          <a:r>
            <a:rPr lang="en-US" sz="1000" b="0" dirty="0" smtClean="0">
              <a:solidFill>
                <a:schemeClr val="tx1"/>
              </a:solidFill>
            </a:rPr>
            <a:t>(</a:t>
          </a:r>
          <a:r>
            <a:rPr lang="en-US" sz="1000" b="0" dirty="0" err="1" smtClean="0">
              <a:solidFill>
                <a:schemeClr val="tx1"/>
              </a:solidFill>
            </a:rPr>
            <a:t>Jawitz</a:t>
          </a:r>
          <a:r>
            <a:rPr lang="en-US" sz="1000" b="0" dirty="0" smtClean="0">
              <a:solidFill>
                <a:schemeClr val="tx1"/>
              </a:solidFill>
            </a:rPr>
            <a:t> &amp; Perez, 2016; Williams et al., 2013)</a:t>
          </a:r>
        </a:p>
      </dgm:t>
    </dgm:pt>
    <dgm:pt modelId="{3DB52D39-77BA-41A2-99D6-8ABAE3224A25}" type="parTrans" cxnId="{BCC732D3-47AE-4136-9A94-787234EC1F6D}">
      <dgm:prSet/>
      <dgm:spPr/>
      <dgm:t>
        <a:bodyPr/>
        <a:lstStyle/>
        <a:p>
          <a:endParaRPr lang="en-US"/>
        </a:p>
      </dgm:t>
    </dgm:pt>
    <dgm:pt modelId="{926E2322-FE80-4FB8-8C51-90FA856C10EF}" type="sibTrans" cxnId="{BCC732D3-47AE-4136-9A94-787234EC1F6D}">
      <dgm:prSet/>
      <dgm:spPr/>
      <dgm:t>
        <a:bodyPr/>
        <a:lstStyle/>
        <a:p>
          <a:endParaRPr lang="en-US"/>
        </a:p>
      </dgm:t>
    </dgm:pt>
    <dgm:pt modelId="{5496C13A-C43D-4628-A712-87F0E8EB1F65}">
      <dgm:prSet phldrT="[Text]"/>
      <dgm:spPr/>
      <dgm:t>
        <a:bodyPr/>
        <a:lstStyle/>
        <a:p>
          <a:r>
            <a:rPr lang="en-US" dirty="0" smtClean="0"/>
            <a:t>Learning spaces are designed to support learning, instructors have access to resources, instructors can get financial support, instructors use technology to support student learning etc. </a:t>
          </a:r>
          <a:endParaRPr lang="en-US" dirty="0"/>
        </a:p>
      </dgm:t>
    </dgm:pt>
    <dgm:pt modelId="{03DC6EA0-6433-4EA5-92FA-233C4C651630}" type="parTrans" cxnId="{EF5BFDEB-3DE7-4DCB-96EE-1CA22FA86065}">
      <dgm:prSet/>
      <dgm:spPr/>
      <dgm:t>
        <a:bodyPr/>
        <a:lstStyle/>
        <a:p>
          <a:endParaRPr lang="en-US"/>
        </a:p>
      </dgm:t>
    </dgm:pt>
    <dgm:pt modelId="{137E3D44-5579-40B1-BBA0-78C676F16F61}" type="sibTrans" cxnId="{EF5BFDEB-3DE7-4DCB-96EE-1CA22FA86065}">
      <dgm:prSet/>
      <dgm:spPr/>
      <dgm:t>
        <a:bodyPr/>
        <a:lstStyle/>
        <a:p>
          <a:endParaRPr lang="en-US"/>
        </a:p>
      </dgm:t>
    </dgm:pt>
    <dgm:pt modelId="{93466332-8558-4D4C-B484-FB144BE9939F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6. Effective Teaching is Recognized and Rewarded</a:t>
          </a:r>
        </a:p>
        <a:p>
          <a:r>
            <a:rPr lang="en-US" sz="1000" b="0" dirty="0" smtClean="0">
              <a:solidFill>
                <a:schemeClr val="tx1"/>
              </a:solidFill>
            </a:rPr>
            <a:t>(</a:t>
          </a:r>
          <a:r>
            <a:rPr lang="en-US" sz="1000" b="0" dirty="0" err="1" smtClean="0">
              <a:solidFill>
                <a:schemeClr val="tx1"/>
              </a:solidFill>
            </a:rPr>
            <a:t>Dennin</a:t>
          </a:r>
          <a:r>
            <a:rPr lang="en-US" sz="1000" b="0" dirty="0" smtClean="0">
              <a:solidFill>
                <a:schemeClr val="tx1"/>
              </a:solidFill>
            </a:rPr>
            <a:t> et al., 2017)</a:t>
          </a:r>
          <a:endParaRPr lang="en-US" sz="1000" b="0" dirty="0">
            <a:solidFill>
              <a:schemeClr val="tx1"/>
            </a:solidFill>
          </a:endParaRPr>
        </a:p>
      </dgm:t>
    </dgm:pt>
    <dgm:pt modelId="{B82971D1-B9D0-4B63-8F10-5F79F7F0A7ED}" type="parTrans" cxnId="{C2101548-125F-4FE8-AF09-3F5A4C3C36A7}">
      <dgm:prSet/>
      <dgm:spPr/>
      <dgm:t>
        <a:bodyPr/>
        <a:lstStyle/>
        <a:p>
          <a:endParaRPr lang="en-US"/>
        </a:p>
      </dgm:t>
    </dgm:pt>
    <dgm:pt modelId="{B0240D69-BBF2-4036-B801-427A159E4827}" type="sibTrans" cxnId="{C2101548-125F-4FE8-AF09-3F5A4C3C36A7}">
      <dgm:prSet/>
      <dgm:spPr/>
      <dgm:t>
        <a:bodyPr/>
        <a:lstStyle/>
        <a:p>
          <a:endParaRPr lang="en-US"/>
        </a:p>
      </dgm:t>
    </dgm:pt>
    <dgm:pt modelId="{C34178F0-7E39-49D9-8BB7-B6C713F1EC56}">
      <dgm:prSet phldrT="[Text]"/>
      <dgm:spPr/>
      <dgm:t>
        <a:bodyPr/>
        <a:lstStyle/>
        <a:p>
          <a:r>
            <a:rPr lang="en-US" dirty="0" smtClean="0"/>
            <a:t>Students are involved in activities that foster effective teaching, external stakeholders are involved in initiatives, teaching practices are discussed across the institution etc. </a:t>
          </a:r>
          <a:endParaRPr lang="en-US" dirty="0"/>
        </a:p>
      </dgm:t>
    </dgm:pt>
    <dgm:pt modelId="{D8349709-3848-4290-96C1-C7E4401E3355}" type="parTrans" cxnId="{97B95373-7974-4B36-938B-E06A7B7AE582}">
      <dgm:prSet/>
      <dgm:spPr/>
      <dgm:t>
        <a:bodyPr/>
        <a:lstStyle/>
        <a:p>
          <a:endParaRPr lang="en-US"/>
        </a:p>
      </dgm:t>
    </dgm:pt>
    <dgm:pt modelId="{1722790D-CC53-49D9-8416-693C72977883}" type="sibTrans" cxnId="{97B95373-7974-4B36-938B-E06A7B7AE582}">
      <dgm:prSet/>
      <dgm:spPr/>
      <dgm:t>
        <a:bodyPr/>
        <a:lstStyle/>
        <a:p>
          <a:endParaRPr lang="en-US"/>
        </a:p>
      </dgm:t>
    </dgm:pt>
    <dgm:pt modelId="{3FC337B0-8C04-461F-ADC7-C029EC1D7D81}">
      <dgm:prSet phldrT="[Text]"/>
      <dgm:spPr>
        <a:noFill/>
      </dgm:spPr>
      <dgm:t>
        <a:bodyPr/>
        <a:lstStyle/>
        <a:p>
          <a:r>
            <a:rPr lang="en-US" dirty="0" smtClean="0"/>
            <a:t>There are institutional rewards, teaching accomplishments are publicized, teaching is valued in the hiring process, there is institutional recognition for staff who support teaching etc. </a:t>
          </a:r>
          <a:endParaRPr lang="en-US" dirty="0"/>
        </a:p>
      </dgm:t>
    </dgm:pt>
    <dgm:pt modelId="{43C9F319-2B8A-4774-BD96-450FD6E1371B}" type="parTrans" cxnId="{8752A37D-E38B-438D-99C0-2DE9F27B22C2}">
      <dgm:prSet/>
      <dgm:spPr/>
      <dgm:t>
        <a:bodyPr/>
        <a:lstStyle/>
        <a:p>
          <a:endParaRPr lang="en-US"/>
        </a:p>
      </dgm:t>
    </dgm:pt>
    <dgm:pt modelId="{2469ACAB-72D8-40B5-B93B-38D79853365B}" type="sibTrans" cxnId="{8752A37D-E38B-438D-99C0-2DE9F27B22C2}">
      <dgm:prSet/>
      <dgm:spPr/>
      <dgm:t>
        <a:bodyPr/>
        <a:lstStyle/>
        <a:p>
          <a:endParaRPr lang="en-US"/>
        </a:p>
      </dgm:t>
    </dgm:pt>
    <dgm:pt modelId="{6A7D057A-E187-49C0-895E-BA3412EE4AFB}" type="pres">
      <dgm:prSet presAssocID="{4B5513B1-962D-4E06-B6C7-CC4992E634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A2E90E-E865-4718-B259-03ACEA0649CE}" type="pres">
      <dgm:prSet presAssocID="{A793E0F1-E627-424C-8675-A9151EFA48D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65973-17C8-433C-B200-4CA6E233E3BA}" type="pres">
      <dgm:prSet presAssocID="{A793E0F1-E627-424C-8675-A9151EFA48D5}" presName="childText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C2ECA-298C-42F0-8C9A-D020DF61F508}" type="pres">
      <dgm:prSet presAssocID="{CB2848D8-60AC-446B-8E06-227DB2AC85D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778357-6B3D-49EC-8F08-ABFFA9C0EB4C}" type="pres">
      <dgm:prSet presAssocID="{CB2848D8-60AC-446B-8E06-227DB2AC85DD}" presName="childText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7DF39-8F68-406E-9077-993900CD2701}" type="pres">
      <dgm:prSet presAssocID="{9627754F-F772-4079-B4E6-999F44BE11D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4AEAC-A865-4F23-A946-F786E17D639A}" type="pres">
      <dgm:prSet presAssocID="{9627754F-F772-4079-B4E6-999F44BE11D3}" presName="childText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E1DAE-E03F-4A1A-A9E5-785A37FCA4C1}" type="pres">
      <dgm:prSet presAssocID="{D24C9092-3AE6-450D-9D77-E3101098FC7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A7748-7031-46C2-8B0D-20A6192CBA02}" type="pres">
      <dgm:prSet presAssocID="{D24C9092-3AE6-450D-9D77-E3101098FC76}" presName="childText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E1096A-8087-445A-B61A-4877DD4290BF}" type="pres">
      <dgm:prSet presAssocID="{B5E193DE-3099-40FD-B570-FEE004160E21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157B98-4150-4BE1-B83B-C30CFCB63817}" type="pres">
      <dgm:prSet presAssocID="{B5E193DE-3099-40FD-B570-FEE004160E21}" presName="childText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F32BAC-44FC-4171-8FED-73EDA0278392}" type="pres">
      <dgm:prSet presAssocID="{93466332-8558-4D4C-B484-FB144BE9939F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32CFB-7394-4AC5-A5B6-9B67CB07FB88}" type="pres">
      <dgm:prSet presAssocID="{93466332-8558-4D4C-B484-FB144BE9939F}" presName="childText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B4EECB-54B6-440A-875E-338F76647742}" type="presOf" srcId="{19D6863C-5280-4DF0-9EE3-D8E4200A4F80}" destId="{FF165973-17C8-433C-B200-4CA6E233E3BA}" srcOrd="0" destOrd="0" presId="urn:microsoft.com/office/officeart/2005/8/layout/vList2"/>
    <dgm:cxn modelId="{C4A66C58-C753-4208-A703-53AEB620F701}" srcId="{A793E0F1-E627-424C-8675-A9151EFA48D5}" destId="{19D6863C-5280-4DF0-9EE3-D8E4200A4F80}" srcOrd="0" destOrd="0" parTransId="{CB488103-C94A-4759-9574-ABAF163EB444}" sibTransId="{58E0253D-1247-4CF7-B6D1-D8FE1F8C07C2}"/>
    <dgm:cxn modelId="{8752A37D-E38B-438D-99C0-2DE9F27B22C2}" srcId="{93466332-8558-4D4C-B484-FB144BE9939F}" destId="{3FC337B0-8C04-461F-ADC7-C029EC1D7D81}" srcOrd="0" destOrd="0" parTransId="{43C9F319-2B8A-4774-BD96-450FD6E1371B}" sibTransId="{2469ACAB-72D8-40B5-B93B-38D79853365B}"/>
    <dgm:cxn modelId="{EF5BFDEB-3DE7-4DCB-96EE-1CA22FA86065}" srcId="{D24C9092-3AE6-450D-9D77-E3101098FC76}" destId="{5496C13A-C43D-4628-A712-87F0E8EB1F65}" srcOrd="0" destOrd="0" parTransId="{03DC6EA0-6433-4EA5-92FA-233C4C651630}" sibTransId="{137E3D44-5579-40B1-BBA0-78C676F16F61}"/>
    <dgm:cxn modelId="{CDBD692E-45DD-42A3-B4A3-37A7725CC68E}" srcId="{4B5513B1-962D-4E06-B6C7-CC4992E63471}" destId="{CB2848D8-60AC-446B-8E06-227DB2AC85DD}" srcOrd="1" destOrd="0" parTransId="{97A7CEFD-6DDE-455E-A2F8-19CE85EA77E0}" sibTransId="{DBB0FFA7-2419-4365-8AC7-48E6D8455A64}"/>
    <dgm:cxn modelId="{621E86A6-A4A3-47B9-A399-3530FA4E9F1D}" type="presOf" srcId="{93466332-8558-4D4C-B484-FB144BE9939F}" destId="{5DF32BAC-44FC-4171-8FED-73EDA0278392}" srcOrd="0" destOrd="0" presId="urn:microsoft.com/office/officeart/2005/8/layout/vList2"/>
    <dgm:cxn modelId="{846F79C9-FBA5-4792-9456-D4FDF3CC0011}" srcId="{4B5513B1-962D-4E06-B6C7-CC4992E63471}" destId="{9627754F-F772-4079-B4E6-999F44BE11D3}" srcOrd="2" destOrd="0" parTransId="{E188307F-DB6F-4B34-89A1-90E79314DB41}" sibTransId="{6241FE7F-62F1-4131-9525-A6D3DEA59772}"/>
    <dgm:cxn modelId="{15F34A4A-BE85-4185-834A-31A3702C84F3}" type="presOf" srcId="{3FC337B0-8C04-461F-ADC7-C029EC1D7D81}" destId="{37A32CFB-7394-4AC5-A5B6-9B67CB07FB88}" srcOrd="0" destOrd="0" presId="urn:microsoft.com/office/officeart/2005/8/layout/vList2"/>
    <dgm:cxn modelId="{FD72DCEF-10B6-4ADA-AF20-2A75C346BA5F}" type="presOf" srcId="{B5E193DE-3099-40FD-B570-FEE004160E21}" destId="{96E1096A-8087-445A-B61A-4877DD4290BF}" srcOrd="0" destOrd="0" presId="urn:microsoft.com/office/officeart/2005/8/layout/vList2"/>
    <dgm:cxn modelId="{091ACA2B-D064-4B03-8CEF-4F22F97FD1DC}" type="presOf" srcId="{4B5513B1-962D-4E06-B6C7-CC4992E63471}" destId="{6A7D057A-E187-49C0-895E-BA3412EE4AFB}" srcOrd="0" destOrd="0" presId="urn:microsoft.com/office/officeart/2005/8/layout/vList2"/>
    <dgm:cxn modelId="{7E2BB2A7-7506-4895-A893-4F9D0795F6A7}" type="presOf" srcId="{91067B61-8110-4E90-BA36-FE5240156A5E}" destId="{8E54AEAC-A865-4F23-A946-F786E17D639A}" srcOrd="0" destOrd="0" presId="urn:microsoft.com/office/officeart/2005/8/layout/vList2"/>
    <dgm:cxn modelId="{6D86579B-3C36-4DCF-9A1F-B69F86C29060}" type="presOf" srcId="{D24C9092-3AE6-450D-9D77-E3101098FC76}" destId="{446E1DAE-E03F-4A1A-A9E5-785A37FCA4C1}" srcOrd="0" destOrd="0" presId="urn:microsoft.com/office/officeart/2005/8/layout/vList2"/>
    <dgm:cxn modelId="{B68D4081-F98F-43C9-8CC1-ED9DD518F9A0}" type="presOf" srcId="{9627754F-F772-4079-B4E6-999F44BE11D3}" destId="{4027DF39-8F68-406E-9077-993900CD2701}" srcOrd="0" destOrd="0" presId="urn:microsoft.com/office/officeart/2005/8/layout/vList2"/>
    <dgm:cxn modelId="{7B2F3AF3-426D-4242-B76D-D66897943B5E}" srcId="{4B5513B1-962D-4E06-B6C7-CC4992E63471}" destId="{A793E0F1-E627-424C-8675-A9151EFA48D5}" srcOrd="0" destOrd="0" parTransId="{E6D351A5-5508-444D-8D14-BC22F215A494}" sibTransId="{A7CF71B0-20FC-43EB-9E07-0B8F08C310C7}"/>
    <dgm:cxn modelId="{BCC732D3-47AE-4136-9A94-787234EC1F6D}" srcId="{4B5513B1-962D-4E06-B6C7-CC4992E63471}" destId="{B5E193DE-3099-40FD-B570-FEE004160E21}" srcOrd="4" destOrd="0" parTransId="{3DB52D39-77BA-41A2-99D6-8ABAE3224A25}" sibTransId="{926E2322-FE80-4FB8-8C51-90FA856C10EF}"/>
    <dgm:cxn modelId="{8C2544B6-DB2D-497B-8AC1-94CB9AF1CF62}" type="presOf" srcId="{CB2848D8-60AC-446B-8E06-227DB2AC85DD}" destId="{FF1C2ECA-298C-42F0-8C9A-D020DF61F508}" srcOrd="0" destOrd="0" presId="urn:microsoft.com/office/officeart/2005/8/layout/vList2"/>
    <dgm:cxn modelId="{9FDDD71E-DED9-4214-AB5E-DD3651B6F7ED}" type="presOf" srcId="{71BE03BC-EDB1-449D-A20B-4CFFA583EABE}" destId="{2C778357-6B3D-49EC-8F08-ABFFA9C0EB4C}" srcOrd="0" destOrd="0" presId="urn:microsoft.com/office/officeart/2005/8/layout/vList2"/>
    <dgm:cxn modelId="{5D73DB4D-C59A-4142-951A-14B8BF149336}" srcId="{9627754F-F772-4079-B4E6-999F44BE11D3}" destId="{91067B61-8110-4E90-BA36-FE5240156A5E}" srcOrd="0" destOrd="0" parTransId="{302223B9-3C34-457F-B840-734801247611}" sibTransId="{0B94C48B-C5CA-42CD-9B2D-CED7F46E820D}"/>
    <dgm:cxn modelId="{2DF3A68A-8E73-41A1-96D1-FE375E60FAE2}" srcId="{CB2848D8-60AC-446B-8E06-227DB2AC85DD}" destId="{71BE03BC-EDB1-449D-A20B-4CFFA583EABE}" srcOrd="0" destOrd="0" parTransId="{987B4D87-72C6-42BB-A5A4-2F80DB71211F}" sibTransId="{18E744B0-9D2E-4864-BFB4-1076837EBAD4}"/>
    <dgm:cxn modelId="{C2101548-125F-4FE8-AF09-3F5A4C3C36A7}" srcId="{4B5513B1-962D-4E06-B6C7-CC4992E63471}" destId="{93466332-8558-4D4C-B484-FB144BE9939F}" srcOrd="5" destOrd="0" parTransId="{B82971D1-B9D0-4B63-8F10-5F79F7F0A7ED}" sibTransId="{B0240D69-BBF2-4036-B801-427A159E4827}"/>
    <dgm:cxn modelId="{97B95373-7974-4B36-938B-E06A7B7AE582}" srcId="{B5E193DE-3099-40FD-B570-FEE004160E21}" destId="{C34178F0-7E39-49D9-8BB7-B6C713F1EC56}" srcOrd="0" destOrd="0" parTransId="{D8349709-3848-4290-96C1-C7E4401E3355}" sibTransId="{1722790D-CC53-49D9-8416-693C72977883}"/>
    <dgm:cxn modelId="{800F0087-37B7-4F72-9948-20F389B797BF}" type="presOf" srcId="{5496C13A-C43D-4628-A712-87F0E8EB1F65}" destId="{5A2A7748-7031-46C2-8B0D-20A6192CBA02}" srcOrd="0" destOrd="0" presId="urn:microsoft.com/office/officeart/2005/8/layout/vList2"/>
    <dgm:cxn modelId="{E85ACAC6-02D8-48B6-9CF8-8AF6674B3B6F}" type="presOf" srcId="{C34178F0-7E39-49D9-8BB7-B6C713F1EC56}" destId="{73157B98-4150-4BE1-B83B-C30CFCB63817}" srcOrd="0" destOrd="0" presId="urn:microsoft.com/office/officeart/2005/8/layout/vList2"/>
    <dgm:cxn modelId="{831AEEBA-5F28-45BB-A766-011C54D6BBA0}" srcId="{4B5513B1-962D-4E06-B6C7-CC4992E63471}" destId="{D24C9092-3AE6-450D-9D77-E3101098FC76}" srcOrd="3" destOrd="0" parTransId="{D60A6BDE-318C-46F1-82E5-DCA6171F7DE5}" sibTransId="{7C9370E2-4F80-4E43-A9E5-61A09AA721E4}"/>
    <dgm:cxn modelId="{6ADB96C7-15BC-46F3-AF41-1C8D701AE445}" type="presOf" srcId="{A793E0F1-E627-424C-8675-A9151EFA48D5}" destId="{CBA2E90E-E865-4718-B259-03ACEA0649CE}" srcOrd="0" destOrd="0" presId="urn:microsoft.com/office/officeart/2005/8/layout/vList2"/>
    <dgm:cxn modelId="{9D0EBFF7-65D5-4C9A-AAC0-5EAA08D61DC2}" type="presParOf" srcId="{6A7D057A-E187-49C0-895E-BA3412EE4AFB}" destId="{CBA2E90E-E865-4718-B259-03ACEA0649CE}" srcOrd="0" destOrd="0" presId="urn:microsoft.com/office/officeart/2005/8/layout/vList2"/>
    <dgm:cxn modelId="{077CDFBB-4386-40E8-A573-D90D3AA96E5F}" type="presParOf" srcId="{6A7D057A-E187-49C0-895E-BA3412EE4AFB}" destId="{FF165973-17C8-433C-B200-4CA6E233E3BA}" srcOrd="1" destOrd="0" presId="urn:microsoft.com/office/officeart/2005/8/layout/vList2"/>
    <dgm:cxn modelId="{42674853-7254-41FA-9EEC-16A75F3F6C39}" type="presParOf" srcId="{6A7D057A-E187-49C0-895E-BA3412EE4AFB}" destId="{FF1C2ECA-298C-42F0-8C9A-D020DF61F508}" srcOrd="2" destOrd="0" presId="urn:microsoft.com/office/officeart/2005/8/layout/vList2"/>
    <dgm:cxn modelId="{75F40E92-3AE3-4983-A665-40FC73C03ADB}" type="presParOf" srcId="{6A7D057A-E187-49C0-895E-BA3412EE4AFB}" destId="{2C778357-6B3D-49EC-8F08-ABFFA9C0EB4C}" srcOrd="3" destOrd="0" presId="urn:microsoft.com/office/officeart/2005/8/layout/vList2"/>
    <dgm:cxn modelId="{1BC7D485-34BD-40C5-BE12-E2FF98949B97}" type="presParOf" srcId="{6A7D057A-E187-49C0-895E-BA3412EE4AFB}" destId="{4027DF39-8F68-406E-9077-993900CD2701}" srcOrd="4" destOrd="0" presId="urn:microsoft.com/office/officeart/2005/8/layout/vList2"/>
    <dgm:cxn modelId="{F86FFA21-7B69-4B0C-982A-D07739992E79}" type="presParOf" srcId="{6A7D057A-E187-49C0-895E-BA3412EE4AFB}" destId="{8E54AEAC-A865-4F23-A946-F786E17D639A}" srcOrd="5" destOrd="0" presId="urn:microsoft.com/office/officeart/2005/8/layout/vList2"/>
    <dgm:cxn modelId="{2F2766EF-A242-4A0F-A711-677A1E36A0BB}" type="presParOf" srcId="{6A7D057A-E187-49C0-895E-BA3412EE4AFB}" destId="{446E1DAE-E03F-4A1A-A9E5-785A37FCA4C1}" srcOrd="6" destOrd="0" presId="urn:microsoft.com/office/officeart/2005/8/layout/vList2"/>
    <dgm:cxn modelId="{4D8C923D-E52D-4859-9AEA-0C4A5E483684}" type="presParOf" srcId="{6A7D057A-E187-49C0-895E-BA3412EE4AFB}" destId="{5A2A7748-7031-46C2-8B0D-20A6192CBA02}" srcOrd="7" destOrd="0" presId="urn:microsoft.com/office/officeart/2005/8/layout/vList2"/>
    <dgm:cxn modelId="{0DDB85E4-ED43-41E9-8F7D-4CC837D3972F}" type="presParOf" srcId="{6A7D057A-E187-49C0-895E-BA3412EE4AFB}" destId="{96E1096A-8087-445A-B61A-4877DD4290BF}" srcOrd="8" destOrd="0" presId="urn:microsoft.com/office/officeart/2005/8/layout/vList2"/>
    <dgm:cxn modelId="{B31C636E-B5D6-44FA-9D5B-04402B523D2B}" type="presParOf" srcId="{6A7D057A-E187-49C0-895E-BA3412EE4AFB}" destId="{73157B98-4150-4BE1-B83B-C30CFCB63817}" srcOrd="9" destOrd="0" presId="urn:microsoft.com/office/officeart/2005/8/layout/vList2"/>
    <dgm:cxn modelId="{4E42DBE1-9193-4227-89E9-7292CA9C9C2D}" type="presParOf" srcId="{6A7D057A-E187-49C0-895E-BA3412EE4AFB}" destId="{5DF32BAC-44FC-4171-8FED-73EDA0278392}" srcOrd="10" destOrd="0" presId="urn:microsoft.com/office/officeart/2005/8/layout/vList2"/>
    <dgm:cxn modelId="{0C0DE3C8-5A41-4AE2-A0DE-8E81726E12B8}" type="presParOf" srcId="{6A7D057A-E187-49C0-895E-BA3412EE4AFB}" destId="{37A32CFB-7394-4AC5-A5B6-9B67CB07FB88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B45D65-0D40-4C48-B203-E9BD74C9A91B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B1FBF3-D838-4E2E-AD14-3EE60E19CC3F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000" u="sng" dirty="0" smtClean="0">
              <a:solidFill>
                <a:schemeClr val="tx1"/>
              </a:solidFill>
            </a:rPr>
            <a:t>Guiding Principles</a:t>
          </a:r>
          <a:endParaRPr lang="en-US" sz="3000" u="sng" dirty="0">
            <a:solidFill>
              <a:schemeClr val="tx1"/>
            </a:solidFill>
          </a:endParaRPr>
        </a:p>
      </dgm:t>
    </dgm:pt>
    <dgm:pt modelId="{2AAA598B-D0DA-4317-BC4D-4F80B3E071C0}" type="parTrans" cxnId="{A4EF2C0A-25A3-4651-AA67-1CA62761FEC8}">
      <dgm:prSet/>
      <dgm:spPr/>
      <dgm:t>
        <a:bodyPr/>
        <a:lstStyle/>
        <a:p>
          <a:endParaRPr lang="en-US"/>
        </a:p>
      </dgm:t>
    </dgm:pt>
    <dgm:pt modelId="{14251D1F-7BCF-4501-AD5C-98DB6EEE1BB8}" type="sibTrans" cxnId="{A4EF2C0A-25A3-4651-AA67-1CA62761FEC8}">
      <dgm:prSet/>
      <dgm:spPr/>
      <dgm:t>
        <a:bodyPr/>
        <a:lstStyle/>
        <a:p>
          <a:endParaRPr lang="en-US"/>
        </a:p>
      </dgm:t>
    </dgm:pt>
    <dgm:pt modelId="{06D17C7E-4F69-403D-ACF1-F5E2F204480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100" b="0" dirty="0" smtClean="0">
              <a:solidFill>
                <a:schemeClr val="tx1"/>
              </a:solidFill>
            </a:rPr>
            <a:t>Teaching Culture Matters</a:t>
          </a:r>
          <a:endParaRPr lang="en-US" sz="1200" b="0" dirty="0">
            <a:solidFill>
              <a:schemeClr val="tx1"/>
            </a:solidFill>
          </a:endParaRPr>
        </a:p>
      </dgm:t>
    </dgm:pt>
    <dgm:pt modelId="{9DC3F4A1-DE33-48A6-8591-E179FDB027B0}" type="parTrans" cxnId="{B163D372-28F8-45AF-A6F3-BA2147081C4D}">
      <dgm:prSet/>
      <dgm:spPr/>
      <dgm:t>
        <a:bodyPr/>
        <a:lstStyle/>
        <a:p>
          <a:endParaRPr lang="en-US"/>
        </a:p>
      </dgm:t>
    </dgm:pt>
    <dgm:pt modelId="{FF3A4BDC-33C2-41A2-A7C2-0F627415EA11}" type="sibTrans" cxnId="{B163D372-28F8-45AF-A6F3-BA2147081C4D}">
      <dgm:prSet/>
      <dgm:spPr/>
      <dgm:t>
        <a:bodyPr/>
        <a:lstStyle/>
        <a:p>
          <a:endParaRPr lang="en-US"/>
        </a:p>
      </dgm:t>
    </dgm:pt>
    <dgm:pt modelId="{C993E0F2-F523-4744-802B-D234ECD94AA3}">
      <dgm:prSet phldrT="[Text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100" dirty="0" smtClean="0">
              <a:solidFill>
                <a:schemeClr val="tx1"/>
              </a:solidFill>
            </a:rPr>
            <a:t>Focus on Learning</a:t>
          </a:r>
          <a:endParaRPr lang="en-US" sz="3100" dirty="0">
            <a:solidFill>
              <a:schemeClr val="tx1"/>
            </a:solidFill>
          </a:endParaRPr>
        </a:p>
      </dgm:t>
    </dgm:pt>
    <dgm:pt modelId="{27FF311C-4E2D-4B47-A5D1-734CFEFB5ED2}" type="parTrans" cxnId="{8E94687A-C8BE-4C5F-8375-3966475232E5}">
      <dgm:prSet/>
      <dgm:spPr/>
      <dgm:t>
        <a:bodyPr/>
        <a:lstStyle/>
        <a:p>
          <a:endParaRPr lang="en-US"/>
        </a:p>
      </dgm:t>
    </dgm:pt>
    <dgm:pt modelId="{F9994C14-8D46-4068-A5A5-07D2955E4430}" type="sibTrans" cxnId="{8E94687A-C8BE-4C5F-8375-3966475232E5}">
      <dgm:prSet/>
      <dgm:spPr/>
      <dgm:t>
        <a:bodyPr/>
        <a:lstStyle/>
        <a:p>
          <a:endParaRPr lang="en-US"/>
        </a:p>
      </dgm:t>
    </dgm:pt>
    <dgm:pt modelId="{897E40F5-E6AF-4D1C-99C8-C1793CF54097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CA" sz="3100" b="0" dirty="0" smtClean="0">
              <a:solidFill>
                <a:schemeClr val="tx1"/>
              </a:solidFill>
            </a:rPr>
            <a:t>Context Matters</a:t>
          </a:r>
          <a:endParaRPr lang="en-US" sz="1200" b="0" dirty="0">
            <a:solidFill>
              <a:schemeClr val="tx1"/>
            </a:solidFill>
          </a:endParaRPr>
        </a:p>
      </dgm:t>
    </dgm:pt>
    <dgm:pt modelId="{860815F3-9B83-438C-AE77-C69A5B480B2D}" type="parTrans" cxnId="{89D0CD60-722A-489F-8311-38F3B4F6A53F}">
      <dgm:prSet/>
      <dgm:spPr/>
      <dgm:t>
        <a:bodyPr/>
        <a:lstStyle/>
        <a:p>
          <a:endParaRPr lang="en-US"/>
        </a:p>
      </dgm:t>
    </dgm:pt>
    <dgm:pt modelId="{D8650A68-CE16-4175-A36D-EDCAFE652443}" type="sibTrans" cxnId="{89D0CD60-722A-489F-8311-38F3B4F6A53F}">
      <dgm:prSet/>
      <dgm:spPr/>
      <dgm:t>
        <a:bodyPr/>
        <a:lstStyle/>
        <a:p>
          <a:endParaRPr lang="en-US"/>
        </a:p>
      </dgm:t>
    </dgm:pt>
    <dgm:pt modelId="{6F6430BF-B9D8-40F8-9E58-8FF45E0D2AE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100" dirty="0" smtClean="0">
              <a:solidFill>
                <a:schemeClr val="tx1"/>
              </a:solidFill>
            </a:rPr>
            <a:t>Collaboration</a:t>
          </a:r>
          <a:endParaRPr lang="en-US" sz="1200" b="0" dirty="0">
            <a:solidFill>
              <a:schemeClr val="tx1"/>
            </a:solidFill>
          </a:endParaRPr>
        </a:p>
      </dgm:t>
    </dgm:pt>
    <dgm:pt modelId="{2F904CC4-33B5-4354-ACBE-ECAA51E96987}" type="parTrans" cxnId="{74D8AE81-3743-47AE-B01D-F5FBF176F7AD}">
      <dgm:prSet/>
      <dgm:spPr/>
      <dgm:t>
        <a:bodyPr/>
        <a:lstStyle/>
        <a:p>
          <a:endParaRPr lang="en-US"/>
        </a:p>
      </dgm:t>
    </dgm:pt>
    <dgm:pt modelId="{7FF3133B-6E3F-41C7-8E5A-ADC99A3DAC00}" type="sibTrans" cxnId="{74D8AE81-3743-47AE-B01D-F5FBF176F7AD}">
      <dgm:prSet/>
      <dgm:spPr/>
      <dgm:t>
        <a:bodyPr/>
        <a:lstStyle/>
        <a:p>
          <a:endParaRPr lang="en-US"/>
        </a:p>
      </dgm:t>
    </dgm:pt>
    <dgm:pt modelId="{1FE94512-7180-4AAD-BC50-DB991617AE56}" type="pres">
      <dgm:prSet presAssocID="{97B45D65-0D40-4C48-B203-E9BD74C9A91B}" presName="Name0" presStyleCnt="0">
        <dgm:presLayoutVars>
          <dgm:resizeHandles/>
        </dgm:presLayoutVars>
      </dgm:prSet>
      <dgm:spPr/>
      <dgm:t>
        <a:bodyPr/>
        <a:lstStyle/>
        <a:p>
          <a:endParaRPr lang="en-US"/>
        </a:p>
      </dgm:t>
    </dgm:pt>
    <dgm:pt modelId="{5C5D537F-FCE2-4C64-BE42-D76B4AF6FDCA}" type="pres">
      <dgm:prSet presAssocID="{B0B1FBF3-D838-4E2E-AD14-3EE60E19CC3F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CF1485-05D8-4589-A90C-469ED1F45906}" type="presOf" srcId="{06D17C7E-4F69-403D-ACF1-F5E2F2044800}" destId="{5C5D537F-FCE2-4C64-BE42-D76B4AF6FDCA}" srcOrd="0" destOrd="1" presId="urn:diagrams.loki3.com/VaryingWidthList"/>
    <dgm:cxn modelId="{6824AC08-2565-4BA5-B784-D4FA2865B6D2}" type="presOf" srcId="{6F6430BF-B9D8-40F8-9E58-8FF45E0D2AE0}" destId="{5C5D537F-FCE2-4C64-BE42-D76B4AF6FDCA}" srcOrd="0" destOrd="3" presId="urn:diagrams.loki3.com/VaryingWidthList"/>
    <dgm:cxn modelId="{0AFF3863-5536-48DD-BABE-1399CE38A4C5}" type="presOf" srcId="{C993E0F2-F523-4744-802B-D234ECD94AA3}" destId="{5C5D537F-FCE2-4C64-BE42-D76B4AF6FDCA}" srcOrd="0" destOrd="4" presId="urn:diagrams.loki3.com/VaryingWidthList"/>
    <dgm:cxn modelId="{8CB69FBE-D7E9-41FB-A475-EE271EBDCCC4}" type="presOf" srcId="{97B45D65-0D40-4C48-B203-E9BD74C9A91B}" destId="{1FE94512-7180-4AAD-BC50-DB991617AE56}" srcOrd="0" destOrd="0" presId="urn:diagrams.loki3.com/VaryingWidthList"/>
    <dgm:cxn modelId="{74D8AE81-3743-47AE-B01D-F5FBF176F7AD}" srcId="{B0B1FBF3-D838-4E2E-AD14-3EE60E19CC3F}" destId="{6F6430BF-B9D8-40F8-9E58-8FF45E0D2AE0}" srcOrd="2" destOrd="0" parTransId="{2F904CC4-33B5-4354-ACBE-ECAA51E96987}" sibTransId="{7FF3133B-6E3F-41C7-8E5A-ADC99A3DAC00}"/>
    <dgm:cxn modelId="{17C53CB8-C9FE-4D6E-9A41-C767A129064D}" type="presOf" srcId="{897E40F5-E6AF-4D1C-99C8-C1793CF54097}" destId="{5C5D537F-FCE2-4C64-BE42-D76B4AF6FDCA}" srcOrd="0" destOrd="2" presId="urn:diagrams.loki3.com/VaryingWidthList"/>
    <dgm:cxn modelId="{8942151C-C11E-4A2C-A61C-30F2A2C6808F}" type="presOf" srcId="{B0B1FBF3-D838-4E2E-AD14-3EE60E19CC3F}" destId="{5C5D537F-FCE2-4C64-BE42-D76B4AF6FDCA}" srcOrd="0" destOrd="0" presId="urn:diagrams.loki3.com/VaryingWidthList"/>
    <dgm:cxn modelId="{89D0CD60-722A-489F-8311-38F3B4F6A53F}" srcId="{B0B1FBF3-D838-4E2E-AD14-3EE60E19CC3F}" destId="{897E40F5-E6AF-4D1C-99C8-C1793CF54097}" srcOrd="1" destOrd="0" parTransId="{860815F3-9B83-438C-AE77-C69A5B480B2D}" sibTransId="{D8650A68-CE16-4175-A36D-EDCAFE652443}"/>
    <dgm:cxn modelId="{8E94687A-C8BE-4C5F-8375-3966475232E5}" srcId="{B0B1FBF3-D838-4E2E-AD14-3EE60E19CC3F}" destId="{C993E0F2-F523-4744-802B-D234ECD94AA3}" srcOrd="3" destOrd="0" parTransId="{27FF311C-4E2D-4B47-A5D1-734CFEFB5ED2}" sibTransId="{F9994C14-8D46-4068-A5A5-07D2955E4430}"/>
    <dgm:cxn modelId="{A4EF2C0A-25A3-4651-AA67-1CA62761FEC8}" srcId="{97B45D65-0D40-4C48-B203-E9BD74C9A91B}" destId="{B0B1FBF3-D838-4E2E-AD14-3EE60E19CC3F}" srcOrd="0" destOrd="0" parTransId="{2AAA598B-D0DA-4317-BC4D-4F80B3E071C0}" sibTransId="{14251D1F-7BCF-4501-AD5C-98DB6EEE1BB8}"/>
    <dgm:cxn modelId="{B163D372-28F8-45AF-A6F3-BA2147081C4D}" srcId="{B0B1FBF3-D838-4E2E-AD14-3EE60E19CC3F}" destId="{06D17C7E-4F69-403D-ACF1-F5E2F2044800}" srcOrd="0" destOrd="0" parTransId="{9DC3F4A1-DE33-48A6-8591-E179FDB027B0}" sibTransId="{FF3A4BDC-33C2-41A2-A7C2-0F627415EA11}"/>
    <dgm:cxn modelId="{8B7E37D9-F7F2-41F2-BCE1-F82C6AA2293B}" type="presParOf" srcId="{1FE94512-7180-4AAD-BC50-DB991617AE56}" destId="{5C5D537F-FCE2-4C64-BE42-D76B4AF6FDCA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3FF62-0496-4778-9844-BB0D7129DED1}">
      <dsp:nvSpPr>
        <dsp:cNvPr id="0" name=""/>
        <dsp:cNvSpPr/>
      </dsp:nvSpPr>
      <dsp:spPr>
        <a:xfrm>
          <a:off x="0" y="0"/>
          <a:ext cx="12191997" cy="2227961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u="none" kern="1200" dirty="0" smtClean="0">
              <a:solidFill>
                <a:schemeClr val="tx1"/>
              </a:solidFill>
            </a:rPr>
            <a:t>Teaching Culture </a:t>
          </a:r>
          <a:r>
            <a:rPr lang="en-US" sz="2800" u="none" kern="1200" dirty="0" smtClean="0">
              <a:solidFill>
                <a:schemeClr val="tx1"/>
              </a:solidFill>
            </a:rPr>
            <a:t>is the product of a dynamic interplay among the embedded patterns, </a:t>
          </a:r>
          <a:r>
            <a:rPr lang="en-US" sz="2800" u="none" kern="1200" dirty="0" err="1" smtClean="0">
              <a:solidFill>
                <a:schemeClr val="tx1"/>
              </a:solidFill>
            </a:rPr>
            <a:t>behaviours</a:t>
          </a:r>
          <a:r>
            <a:rPr lang="en-US" sz="2800" u="none" kern="1200" dirty="0" smtClean="0">
              <a:solidFill>
                <a:schemeClr val="tx1"/>
              </a:solidFill>
            </a:rPr>
            <a:t>, values, beliefs and ideologies about teaching and learning that exist within and across the many </a:t>
          </a:r>
          <a:r>
            <a:rPr lang="en-US" sz="2800" u="none" kern="1200" dirty="0" err="1" smtClean="0">
              <a:solidFill>
                <a:schemeClr val="tx1"/>
              </a:solidFill>
            </a:rPr>
            <a:t>microcultures</a:t>
          </a:r>
          <a:r>
            <a:rPr lang="en-US" sz="2800" u="none" kern="1200" dirty="0" smtClean="0">
              <a:solidFill>
                <a:schemeClr val="tx1"/>
              </a:solidFill>
            </a:rPr>
            <a:t> that make up a contemporary university.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100" b="0" i="0" u="none" kern="1200" dirty="0" smtClean="0">
              <a:solidFill>
                <a:schemeClr val="tx1"/>
              </a:solidFill>
            </a:rPr>
            <a:t>(Cox et al., 2011; Kustra et al. 2014; Mårtensson &amp; Roxå, 2016).</a:t>
          </a:r>
          <a:endParaRPr lang="en-US" sz="1100" u="none" kern="1200" dirty="0">
            <a:solidFill>
              <a:schemeClr val="tx1"/>
            </a:solidFill>
          </a:endParaRPr>
        </a:p>
      </dsp:txBody>
      <dsp:txXfrm>
        <a:off x="0" y="0"/>
        <a:ext cx="12191997" cy="2227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2E90E-E865-4718-B259-03ACEA0649CE}">
      <dsp:nvSpPr>
        <dsp:cNvPr id="0" name=""/>
        <dsp:cNvSpPr/>
      </dsp:nvSpPr>
      <dsp:spPr>
        <a:xfrm>
          <a:off x="0" y="86769"/>
          <a:ext cx="9544304" cy="610739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1. Institutional Strategic Documents and Initiatives Prioritize Effective Teaching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</a:rPr>
            <a:t>(Association of American Universities, 2013; Gibbs et al., 2008)</a:t>
          </a:r>
          <a:endParaRPr lang="en-US" sz="1000" b="0" kern="1200" dirty="0">
            <a:solidFill>
              <a:schemeClr val="tx1"/>
            </a:solidFill>
          </a:endParaRPr>
        </a:p>
      </dsp:txBody>
      <dsp:txXfrm>
        <a:off x="29814" y="116583"/>
        <a:ext cx="9484676" cy="551111"/>
      </dsp:txXfrm>
    </dsp:sp>
    <dsp:sp modelId="{FF165973-17C8-433C-B200-4CA6E233E3BA}">
      <dsp:nvSpPr>
        <dsp:cNvPr id="0" name=""/>
        <dsp:cNvSpPr/>
      </dsp:nvSpPr>
      <dsp:spPr>
        <a:xfrm>
          <a:off x="0" y="697509"/>
          <a:ext cx="954430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303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Teaching is considered a priority in the strategic plan, effective teaching is clearly defined in institution-wide documents, senior administrators convey that teaching is a priority etc. </a:t>
          </a:r>
          <a:endParaRPr lang="en-US" sz="1400" kern="1200" dirty="0"/>
        </a:p>
      </dsp:txBody>
      <dsp:txXfrm>
        <a:off x="0" y="697509"/>
        <a:ext cx="9544304" cy="437805"/>
      </dsp:txXfrm>
    </dsp:sp>
    <dsp:sp modelId="{FF1C2ECA-298C-42F0-8C9A-D020DF61F508}">
      <dsp:nvSpPr>
        <dsp:cNvPr id="0" name=""/>
        <dsp:cNvSpPr/>
      </dsp:nvSpPr>
      <dsp:spPr>
        <a:xfrm>
          <a:off x="0" y="1135314"/>
          <a:ext cx="9544304" cy="610739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2. Assessment of Teaching is Constructive and Flexible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</a:rPr>
            <a:t>(Arreola, 2007; Kaplan, 2018; Wright et al., 2014)</a:t>
          </a:r>
        </a:p>
      </dsp:txBody>
      <dsp:txXfrm>
        <a:off x="29814" y="1165128"/>
        <a:ext cx="9484676" cy="551111"/>
      </dsp:txXfrm>
    </dsp:sp>
    <dsp:sp modelId="{2C778357-6B3D-49EC-8F08-ABFFA9C0EB4C}">
      <dsp:nvSpPr>
        <dsp:cNvPr id="0" name=""/>
        <dsp:cNvSpPr/>
      </dsp:nvSpPr>
      <dsp:spPr>
        <a:xfrm>
          <a:off x="0" y="1746054"/>
          <a:ext cx="954430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303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Students are invited to provide feedback, student evaluations are taken into consideration in hiring promotion and tenure, instructors have some influence over how teaching is assessed, etc.</a:t>
          </a:r>
          <a:endParaRPr lang="en-US" sz="1400" kern="1200" dirty="0"/>
        </a:p>
      </dsp:txBody>
      <dsp:txXfrm>
        <a:off x="0" y="1746054"/>
        <a:ext cx="9544304" cy="437805"/>
      </dsp:txXfrm>
    </dsp:sp>
    <dsp:sp modelId="{4027DF39-8F68-406E-9077-993900CD2701}">
      <dsp:nvSpPr>
        <dsp:cNvPr id="0" name=""/>
        <dsp:cNvSpPr/>
      </dsp:nvSpPr>
      <dsp:spPr>
        <a:xfrm>
          <a:off x="0" y="2183859"/>
          <a:ext cx="9544304" cy="610739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3. Effective Teaching is Implemented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</a:rPr>
            <a:t>(</a:t>
          </a:r>
          <a:r>
            <a:rPr lang="en-US" sz="1000" b="0" kern="1200" dirty="0" err="1" smtClean="0">
              <a:solidFill>
                <a:schemeClr val="tx1"/>
              </a:solidFill>
            </a:rPr>
            <a:t>Jawitz</a:t>
          </a:r>
          <a:r>
            <a:rPr lang="en-US" sz="1000" b="0" kern="1200" dirty="0" smtClean="0">
              <a:solidFill>
                <a:schemeClr val="tx1"/>
              </a:solidFill>
            </a:rPr>
            <a:t> &amp; Perez, 2016; Riddell &amp; Haigh, 2015)</a:t>
          </a:r>
        </a:p>
      </dsp:txBody>
      <dsp:txXfrm>
        <a:off x="29814" y="2213673"/>
        <a:ext cx="9484676" cy="551111"/>
      </dsp:txXfrm>
    </dsp:sp>
    <dsp:sp modelId="{8E54AEAC-A865-4F23-A946-F786E17D639A}">
      <dsp:nvSpPr>
        <dsp:cNvPr id="0" name=""/>
        <dsp:cNvSpPr/>
      </dsp:nvSpPr>
      <dsp:spPr>
        <a:xfrm>
          <a:off x="0" y="2794599"/>
          <a:ext cx="954430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303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Instructors adopt a wide variety of approaches to teaching and learning, instructors are encouraged to use evidence to inform teaching, instructors access services and resources etc. </a:t>
          </a:r>
          <a:endParaRPr lang="en-US" sz="1400" kern="1200" dirty="0"/>
        </a:p>
      </dsp:txBody>
      <dsp:txXfrm>
        <a:off x="0" y="2794599"/>
        <a:ext cx="9544304" cy="437805"/>
      </dsp:txXfrm>
    </dsp:sp>
    <dsp:sp modelId="{446E1DAE-E03F-4A1A-A9E5-785A37FCA4C1}">
      <dsp:nvSpPr>
        <dsp:cNvPr id="0" name=""/>
        <dsp:cNvSpPr/>
      </dsp:nvSpPr>
      <dsp:spPr>
        <a:xfrm>
          <a:off x="0" y="3232404"/>
          <a:ext cx="9544304" cy="610739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4. Infrastructure Exists to Support Teaching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</a:rPr>
            <a:t>(Finkelstein et al., 2016; Jamieson, 2003)</a:t>
          </a:r>
          <a:endParaRPr lang="en-US" sz="1000" b="0" kern="1200" dirty="0">
            <a:solidFill>
              <a:schemeClr val="tx1"/>
            </a:solidFill>
          </a:endParaRPr>
        </a:p>
      </dsp:txBody>
      <dsp:txXfrm>
        <a:off x="29814" y="3262218"/>
        <a:ext cx="9484676" cy="551111"/>
      </dsp:txXfrm>
    </dsp:sp>
    <dsp:sp modelId="{5A2A7748-7031-46C2-8B0D-20A6192CBA02}">
      <dsp:nvSpPr>
        <dsp:cNvPr id="0" name=""/>
        <dsp:cNvSpPr/>
      </dsp:nvSpPr>
      <dsp:spPr>
        <a:xfrm>
          <a:off x="0" y="3843144"/>
          <a:ext cx="954430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303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Learning spaces are designed to support learning, instructors have access to resources, instructors can get financial support, instructors use technology to support student learning etc. </a:t>
          </a:r>
          <a:endParaRPr lang="en-US" sz="1400" kern="1200" dirty="0"/>
        </a:p>
      </dsp:txBody>
      <dsp:txXfrm>
        <a:off x="0" y="3843144"/>
        <a:ext cx="9544304" cy="437805"/>
      </dsp:txXfrm>
    </dsp:sp>
    <dsp:sp modelId="{96E1096A-8087-445A-B61A-4877DD4290BF}">
      <dsp:nvSpPr>
        <dsp:cNvPr id="0" name=""/>
        <dsp:cNvSpPr/>
      </dsp:nvSpPr>
      <dsp:spPr>
        <a:xfrm>
          <a:off x="0" y="4280949"/>
          <a:ext cx="9544304" cy="610739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5. Broad Engagement Occurs Around Teaching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</a:rPr>
            <a:t>(</a:t>
          </a:r>
          <a:r>
            <a:rPr lang="en-US" sz="1000" b="0" kern="1200" dirty="0" err="1" smtClean="0">
              <a:solidFill>
                <a:schemeClr val="tx1"/>
              </a:solidFill>
            </a:rPr>
            <a:t>Jawitz</a:t>
          </a:r>
          <a:r>
            <a:rPr lang="en-US" sz="1000" b="0" kern="1200" dirty="0" smtClean="0">
              <a:solidFill>
                <a:schemeClr val="tx1"/>
              </a:solidFill>
            </a:rPr>
            <a:t> &amp; Perez, 2016; Williams et al., 2013)</a:t>
          </a:r>
        </a:p>
      </dsp:txBody>
      <dsp:txXfrm>
        <a:off x="29814" y="4310763"/>
        <a:ext cx="9484676" cy="551111"/>
      </dsp:txXfrm>
    </dsp:sp>
    <dsp:sp modelId="{73157B98-4150-4BE1-B83B-C30CFCB63817}">
      <dsp:nvSpPr>
        <dsp:cNvPr id="0" name=""/>
        <dsp:cNvSpPr/>
      </dsp:nvSpPr>
      <dsp:spPr>
        <a:xfrm>
          <a:off x="0" y="4891688"/>
          <a:ext cx="954430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303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Students are involved in activities that foster effective teaching, external stakeholders are involved in initiatives, teaching practices are discussed across the institution etc. </a:t>
          </a:r>
          <a:endParaRPr lang="en-US" sz="1400" kern="1200" dirty="0"/>
        </a:p>
      </dsp:txBody>
      <dsp:txXfrm>
        <a:off x="0" y="4891688"/>
        <a:ext cx="9544304" cy="437805"/>
      </dsp:txXfrm>
    </dsp:sp>
    <dsp:sp modelId="{5DF32BAC-44FC-4171-8FED-73EDA0278392}">
      <dsp:nvSpPr>
        <dsp:cNvPr id="0" name=""/>
        <dsp:cNvSpPr/>
      </dsp:nvSpPr>
      <dsp:spPr>
        <a:xfrm>
          <a:off x="0" y="5329493"/>
          <a:ext cx="9544304" cy="610739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6. Effective Teaching is Recognized and Rewarded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</a:rPr>
            <a:t>(</a:t>
          </a:r>
          <a:r>
            <a:rPr lang="en-US" sz="1000" b="0" kern="1200" dirty="0" err="1" smtClean="0">
              <a:solidFill>
                <a:schemeClr val="tx1"/>
              </a:solidFill>
            </a:rPr>
            <a:t>Dennin</a:t>
          </a:r>
          <a:r>
            <a:rPr lang="en-US" sz="1000" b="0" kern="1200" dirty="0" smtClean="0">
              <a:solidFill>
                <a:schemeClr val="tx1"/>
              </a:solidFill>
            </a:rPr>
            <a:t> et al., 2017)</a:t>
          </a:r>
          <a:endParaRPr lang="en-US" sz="1000" b="0" kern="1200" dirty="0">
            <a:solidFill>
              <a:schemeClr val="tx1"/>
            </a:solidFill>
          </a:endParaRPr>
        </a:p>
      </dsp:txBody>
      <dsp:txXfrm>
        <a:off x="29814" y="5359307"/>
        <a:ext cx="9484676" cy="551111"/>
      </dsp:txXfrm>
    </dsp:sp>
    <dsp:sp modelId="{37A32CFB-7394-4AC5-A5B6-9B67CB07FB88}">
      <dsp:nvSpPr>
        <dsp:cNvPr id="0" name=""/>
        <dsp:cNvSpPr/>
      </dsp:nvSpPr>
      <dsp:spPr>
        <a:xfrm>
          <a:off x="0" y="5940234"/>
          <a:ext cx="954430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303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There are institutional rewards, teaching accomplishments are publicized, teaching is valued in the hiring process, there is institutional recognition for staff who support teaching etc. </a:t>
          </a:r>
          <a:endParaRPr lang="en-US" sz="1400" kern="1200" dirty="0"/>
        </a:p>
      </dsp:txBody>
      <dsp:txXfrm>
        <a:off x="0" y="5940234"/>
        <a:ext cx="9544304" cy="4378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D537F-FCE2-4C64-BE42-D76B4AF6FDCA}">
      <dsp:nvSpPr>
        <dsp:cNvPr id="0" name=""/>
        <dsp:cNvSpPr/>
      </dsp:nvSpPr>
      <dsp:spPr>
        <a:xfrm>
          <a:off x="485142" y="0"/>
          <a:ext cx="2970000" cy="4297431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u="sng" kern="1200" dirty="0" smtClean="0">
              <a:solidFill>
                <a:schemeClr val="tx1"/>
              </a:solidFill>
            </a:rPr>
            <a:t>Guiding Principles</a:t>
          </a:r>
          <a:endParaRPr lang="en-US" sz="3000" u="sng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b="0" kern="1200" dirty="0" smtClean="0">
              <a:solidFill>
                <a:schemeClr val="tx1"/>
              </a:solidFill>
            </a:rPr>
            <a:t>Teaching Culture Matters</a:t>
          </a:r>
          <a:endParaRPr lang="en-US" sz="1200" b="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3100" b="0" kern="1200" dirty="0" smtClean="0">
              <a:solidFill>
                <a:schemeClr val="tx1"/>
              </a:solidFill>
            </a:rPr>
            <a:t>Context Matters</a:t>
          </a:r>
          <a:endParaRPr lang="en-US" sz="1200" b="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solidFill>
                <a:schemeClr val="tx1"/>
              </a:solidFill>
            </a:rPr>
            <a:t>Collaboration</a:t>
          </a:r>
          <a:endParaRPr lang="en-US" sz="1200" b="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solidFill>
                <a:schemeClr val="tx1"/>
              </a:solidFill>
            </a:rPr>
            <a:t>Focus on Learning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485142" y="0"/>
        <a:ext cx="2970000" cy="4297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C79A25-BF5A-4F8B-8CA9-F2C4576CDB0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68E282-A4FD-41EF-8113-928F78ED77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3737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990734-65BC-4414-9EB3-496E1B9E67CA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DB6FB8-411D-4D6D-9BDC-B399035690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10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6FB8-411D-4D6D-9BDC-B39903569080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9862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4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887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71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636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35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0574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134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55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147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966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816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1424F-A4DD-4D56-B679-99BB8C8B9AC4}" type="datetimeFigureOut">
              <a:rPr lang="en-CA" smtClean="0"/>
              <a:t>2019-05-15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06588-114C-4944-8301-9231F1F537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71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windsor.ca1.qualtrics.com/jfe/form/SV_5alM43PUjutgi8J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qualityteachingculture.wordpress.com/effective-practices-repository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shaw2@brocku.c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grose@brocku.ca" TargetMode="External"/><Relationship Id="rId4" Type="http://schemas.openxmlformats.org/officeDocument/2006/relationships/hyperlink" Target="mailto:kustraed@uwindsor.ca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80/1360144X.2015.1081852" TargetMode="External"/><Relationship Id="rId13" Type="http://schemas.openxmlformats.org/officeDocument/2006/relationships/hyperlink" Target="https://doi.org/10.1007/s11162-017-9479-6" TargetMode="External"/><Relationship Id="rId3" Type="http://schemas.openxmlformats.org/officeDocument/2006/relationships/hyperlink" Target="https://www.aau.edu/sites/default/files/STEM%20Scholarship/AAU_Framework.pdf" TargetMode="External"/><Relationship Id="rId7" Type="http://schemas.openxmlformats.org/officeDocument/2006/relationships/hyperlink" Target="https://doi.org/10.1111/j.1468-2273.2008.00402.x" TargetMode="External"/><Relationship Id="rId12" Type="http://schemas.openxmlformats.org/officeDocument/2006/relationships/hyperlink" Target="https://doi.org/10.5206/cjsotl-rcacea.2017.2.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23/A:1004148310182" TargetMode="External"/><Relationship Id="rId11" Type="http://schemas.openxmlformats.org/officeDocument/2006/relationships/hyperlink" Target="https://doi.org/10.1177/1741143214549977" TargetMode="External"/><Relationship Id="rId5" Type="http://schemas.openxmlformats.org/officeDocument/2006/relationships/hyperlink" Target="http://libjournal.uncg.edu/jls/article/view/1213/909" TargetMode="External"/><Relationship Id="rId10" Type="http://schemas.openxmlformats.org/officeDocument/2006/relationships/hyperlink" Target="https://www.canlii.org/en/on/onla/doc/2018/2018canlii58446/2018canlii58446.html" TargetMode="External"/><Relationship Id="rId4" Type="http://schemas.openxmlformats.org/officeDocument/2006/relationships/hyperlink" Target="https://doi.org/10.1187/cbe.17-02-0032" TargetMode="External"/><Relationship Id="rId9" Type="http://schemas.openxmlformats.org/officeDocument/2006/relationships/hyperlink" Target="https://doi.org/10.1108/02621710410529785" TargetMode="External"/><Relationship Id="rId14" Type="http://schemas.openxmlformats.org/officeDocument/2006/relationships/hyperlink" Target="https://doi.org/10.20343/teachlearninqu.1.2.4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135543"/>
            <a:ext cx="12192000" cy="1776394"/>
          </a:xfrm>
          <a:noFill/>
        </p:spPr>
        <p:txBody>
          <a:bodyPr>
            <a:normAutofit/>
          </a:bodyPr>
          <a:lstStyle/>
          <a:p>
            <a:r>
              <a:rPr lang="en-CA" b="1" dirty="0" smtClean="0"/>
              <a:t>Exchanging Practices that Drive Cultural Change in Higher Education</a:t>
            </a:r>
            <a:endParaRPr lang="en-C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736" y="3038347"/>
            <a:ext cx="12192000" cy="11504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CA" dirty="0" smtClean="0"/>
              <a:t>Lindsay Shaw, Academic Advisor &amp; Research Coordinator, Brock University</a:t>
            </a:r>
            <a:br>
              <a:rPr lang="en-CA" dirty="0" smtClean="0"/>
            </a:br>
            <a:r>
              <a:rPr lang="en-CA" dirty="0" smtClean="0"/>
              <a:t>Dr. Jill Grose, Director, Centre for Pedagogical Innovation, Brock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CA" dirty="0" smtClean="0"/>
              <a:t>Dr. Erika Kustra, Director, Centre for Teaching and Learning, University of Windsor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774" y="4254980"/>
            <a:ext cx="7220331" cy="2048401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-1" y="6510693"/>
            <a:ext cx="12192000" cy="347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200" dirty="0" smtClean="0"/>
              <a:t>Collaborating Partners: Dr. Lori Goff, Dr. Donna Ellis, Dr. Kristin Brown, Dr. Joseph Beer, Dr. Lynn Taylor, Dr. Debra Dawson, Dr. Ken Meadows, Peter Wolf and Dr. Paola </a:t>
            </a:r>
            <a:r>
              <a:rPr lang="en-CA" sz="1200" dirty="0" err="1" smtClean="0"/>
              <a:t>Borin</a:t>
            </a:r>
            <a:r>
              <a:rPr lang="en-CA" sz="1200" dirty="0" smtClean="0"/>
              <a:t>.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318023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08" y="4056225"/>
            <a:ext cx="5940447" cy="24908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2160" y="192024"/>
            <a:ext cx="5825870" cy="4430351"/>
          </a:xfrm>
          <a:prstGeom prst="rect">
            <a:avLst/>
          </a:prstGeom>
        </p:spPr>
      </p:pic>
      <p:sp>
        <p:nvSpPr>
          <p:cNvPr id="8" name="Curved Right Arrow 7"/>
          <p:cNvSpPr/>
          <p:nvPr/>
        </p:nvSpPr>
        <p:spPr>
          <a:xfrm>
            <a:off x="1234439" y="1315774"/>
            <a:ext cx="4224528" cy="1756610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>
            <a:off x="6795134" y="4622375"/>
            <a:ext cx="4608576" cy="2039112"/>
          </a:xfrm>
          <a:prstGeom prst="curved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0" y="6647689"/>
            <a:ext cx="12192000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954197" y="1563787"/>
            <a:ext cx="2589493" cy="112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200" b="1" dirty="0" smtClean="0"/>
              <a:t>Repository</a:t>
            </a:r>
            <a:endParaRPr lang="en-CA" sz="3200" b="1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809468" y="5172346"/>
            <a:ext cx="2682799" cy="57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200" b="1" dirty="0" smtClean="0"/>
              <a:t>Examples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86198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0" y="6647689"/>
            <a:ext cx="12191999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640080"/>
            <a:ext cx="8546841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Facilitated Conversation: Part 2</a:t>
            </a:r>
            <a:endParaRPr lang="en-C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-1" y="2193977"/>
            <a:ext cx="12191999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Are there practices at your institution that you think contribute to a positive teaching culture? </a:t>
            </a:r>
            <a:endParaRPr lang="en-CA" sz="3200" dirty="0"/>
          </a:p>
        </p:txBody>
      </p:sp>
      <p:sp>
        <p:nvSpPr>
          <p:cNvPr id="8" name="Action Button: Sound 7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7009614" y="1601189"/>
            <a:ext cx="475488" cy="465382"/>
          </a:xfrm>
          <a:prstGeom prst="actionButtonSou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56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640080"/>
            <a:ext cx="9468465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Facilitated Conversation: Part 3</a:t>
            </a:r>
            <a:endParaRPr lang="en-CA" b="1" dirty="0"/>
          </a:p>
        </p:txBody>
      </p:sp>
      <p:sp>
        <p:nvSpPr>
          <p:cNvPr id="7" name="Action Button: Sound 6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7024362" y="1601189"/>
            <a:ext cx="475488" cy="465382"/>
          </a:xfrm>
          <a:prstGeom prst="actionButtonSou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1" y="2147811"/>
            <a:ext cx="12191999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CA" sz="3200" dirty="0" smtClean="0"/>
              <a:t>How might this online repository benefit your work?</a:t>
            </a:r>
            <a:endParaRPr lang="en-CA" sz="32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647689"/>
            <a:ext cx="12191999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</p:spTree>
    <p:extLst>
      <p:ext uri="{BB962C8B-B14F-4D97-AF65-F5344CB8AC3E}">
        <p14:creationId xmlns:p14="http://schemas.microsoft.com/office/powerpoint/2010/main" val="1276375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6647689"/>
            <a:ext cx="12192000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68681" y="694943"/>
            <a:ext cx="11323318" cy="2216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Opportunity to Participate in the Repository</a:t>
            </a:r>
            <a:endParaRPr lang="en-CA" b="1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68681" y="2610125"/>
            <a:ext cx="11579352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CA" sz="2000" b="1" dirty="0" smtClean="0"/>
              <a:t>Repository Form: </a:t>
            </a:r>
            <a:r>
              <a:rPr lang="en-CA" sz="2000" b="1" dirty="0" smtClean="0">
                <a:hlinkClick r:id="rId3"/>
              </a:rPr>
              <a:t>https://uwindsor.ca1.qualtrics.com/jfe/form/SV_5alM43PUjutgi8J</a:t>
            </a:r>
            <a:r>
              <a:rPr lang="en-CA" sz="2000" b="1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CA" sz="2000" b="1" dirty="0" smtClean="0"/>
              <a:t>Alternative Location: </a:t>
            </a:r>
            <a:r>
              <a:rPr lang="en-CA" sz="2000" b="1" dirty="0" smtClean="0">
                <a:hlinkClick r:id="rId4"/>
              </a:rPr>
              <a:t>https://qualityteachingculture.wordpress.com/effective-practices-repository/</a:t>
            </a:r>
            <a:r>
              <a:rPr lang="en-CA" sz="2000" b="1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CA" sz="2000" b="1" dirty="0" smtClean="0"/>
              <a:t>Paper Forms Also Available*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4401809"/>
            <a:ext cx="6958203" cy="197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2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7908" y="1902258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Contacts</a:t>
            </a:r>
            <a:endParaRPr lang="en-CA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647689"/>
            <a:ext cx="12192000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934105" y="922582"/>
            <a:ext cx="9565803" cy="5301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800" b="1" dirty="0" smtClean="0"/>
              <a:t>Lindsay Shaw, MA</a:t>
            </a:r>
          </a:p>
          <a:p>
            <a:r>
              <a:rPr lang="en-CA" sz="2800" b="1" dirty="0" smtClean="0"/>
              <a:t>Project Coordinator, Brock University</a:t>
            </a:r>
          </a:p>
          <a:p>
            <a:r>
              <a:rPr lang="en-CA" sz="2800" b="1" dirty="0" smtClean="0">
                <a:hlinkClick r:id="rId3"/>
              </a:rPr>
              <a:t>lshaw2@brocku.ca</a:t>
            </a:r>
            <a:r>
              <a:rPr lang="en-CA" sz="2800" b="1" dirty="0" smtClean="0"/>
              <a:t> </a:t>
            </a:r>
          </a:p>
          <a:p>
            <a:endParaRPr lang="en-CA" sz="2800" b="1" dirty="0"/>
          </a:p>
          <a:p>
            <a:r>
              <a:rPr lang="en-CA" sz="2800" b="1" dirty="0" smtClean="0"/>
              <a:t>Erika Kustra, PhD</a:t>
            </a:r>
          </a:p>
          <a:p>
            <a:r>
              <a:rPr lang="en-CA" sz="2800" b="1" dirty="0" smtClean="0"/>
              <a:t>Project Lead, Teaching Culture Indicators (Larger Project)</a:t>
            </a:r>
          </a:p>
          <a:p>
            <a:r>
              <a:rPr lang="en-CA" sz="2800" b="1" dirty="0" smtClean="0"/>
              <a:t>Director, Centre for Teaching and Learning, University of Windsor</a:t>
            </a:r>
          </a:p>
          <a:p>
            <a:r>
              <a:rPr lang="en-CA" sz="2800" b="1" dirty="0" smtClean="0">
                <a:hlinkClick r:id="rId4"/>
              </a:rPr>
              <a:t>kustraed@uwindsor.ca</a:t>
            </a:r>
            <a:r>
              <a:rPr lang="en-CA" sz="2800" b="1" dirty="0" smtClean="0"/>
              <a:t> </a:t>
            </a:r>
          </a:p>
          <a:p>
            <a:endParaRPr lang="en-CA" sz="2800" b="1" dirty="0"/>
          </a:p>
          <a:p>
            <a:r>
              <a:rPr lang="en-CA" sz="2800" b="1" dirty="0" smtClean="0"/>
              <a:t>Jill Grose, PhD</a:t>
            </a:r>
          </a:p>
          <a:p>
            <a:r>
              <a:rPr lang="en-CA" sz="2800" b="1" dirty="0" smtClean="0"/>
              <a:t>Project Lead, Repository of Effective Practices (Sub Project)</a:t>
            </a:r>
          </a:p>
          <a:p>
            <a:r>
              <a:rPr lang="en-CA" sz="2800" b="1" dirty="0" smtClean="0"/>
              <a:t>Director, Centre for Pedagogical Innovation, Brock University</a:t>
            </a:r>
          </a:p>
          <a:p>
            <a:r>
              <a:rPr lang="en-CA" sz="2800" b="1" dirty="0" smtClean="0">
                <a:hlinkClick r:id="rId5"/>
              </a:rPr>
              <a:t>jgrose@brocku.ca</a:t>
            </a:r>
            <a:r>
              <a:rPr lang="en-CA" sz="2800" b="1" dirty="0" smtClean="0"/>
              <a:t> 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62342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061020"/>
            <a:ext cx="1203649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Association of American Universities. (2013). </a:t>
            </a:r>
            <a:r>
              <a:rPr lang="en-CA" sz="1000" i="1" dirty="0"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Framework for systemic change in </a:t>
            </a:r>
            <a:r>
              <a:rPr lang="en-CA" sz="1000" i="1" dirty="0" smtClean="0"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undergraduate STEM </a:t>
            </a:r>
            <a:r>
              <a:rPr lang="en-CA" sz="1000" i="1" dirty="0"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teaching and learning. </a:t>
            </a:r>
            <a:r>
              <a:rPr lang="en-CA" sz="1000" dirty="0"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Retrieved </a:t>
            </a:r>
            <a:r>
              <a:rPr lang="en-CA" sz="1000" dirty="0" smtClean="0"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from: </a:t>
            </a:r>
            <a:r>
              <a:rPr lang="en-CA" sz="1000" u="sng" dirty="0" smtClean="0">
                <a:solidFill>
                  <a:srgbClr val="0563C1"/>
                </a:solidFill>
                <a:latin typeface="Calibri (body)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CA" sz="1000" u="sng" dirty="0">
                <a:solidFill>
                  <a:srgbClr val="0563C1"/>
                </a:solidFill>
                <a:latin typeface="Calibri (body)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CA" sz="1000" u="sng" dirty="0" smtClean="0">
                <a:solidFill>
                  <a:srgbClr val="0563C1"/>
                </a:solidFill>
                <a:latin typeface="Calibri (body)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www.aau.edu/sites/default/files/STEM%20Scholarship/AAU_Framework.pdf</a:t>
            </a:r>
            <a:endParaRPr lang="en-CA" sz="1000" u="sng" dirty="0">
              <a:solidFill>
                <a:srgbClr val="0563C1"/>
              </a:solidFill>
              <a:latin typeface="Calibri (body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>
                <a:latin typeface="Calibri (body)"/>
              </a:rPr>
              <a:t>Arreola</a:t>
            </a:r>
            <a:r>
              <a:rPr lang="en-CA" sz="1000" dirty="0">
                <a:latin typeface="Calibri (body)"/>
              </a:rPr>
              <a:t>, R. A. (2007). </a:t>
            </a:r>
            <a:r>
              <a:rPr lang="en-CA" sz="1000" i="1" dirty="0">
                <a:latin typeface="Calibri (body)"/>
              </a:rPr>
              <a:t>Developing a comprehensive faculty evaluation system: A guide </a:t>
            </a:r>
            <a:r>
              <a:rPr lang="en-CA" sz="1000" i="1" dirty="0" smtClean="0">
                <a:latin typeface="Calibri (body)"/>
              </a:rPr>
              <a:t>to</a:t>
            </a:r>
            <a:r>
              <a:rPr lang="en-CA" sz="1000" dirty="0">
                <a:latin typeface="Calibri (body)"/>
              </a:rPr>
              <a:t> </a:t>
            </a:r>
            <a:r>
              <a:rPr lang="en-CA" sz="1000" i="1" dirty="0" smtClean="0">
                <a:latin typeface="Calibri (body)"/>
              </a:rPr>
              <a:t>designing</a:t>
            </a:r>
            <a:r>
              <a:rPr lang="en-CA" sz="1000" i="1" dirty="0">
                <a:latin typeface="Calibri (body)"/>
              </a:rPr>
              <a:t>, building, and operating large-scale faculty evaluation systems</a:t>
            </a:r>
            <a:r>
              <a:rPr lang="en-CA" sz="1000" dirty="0">
                <a:latin typeface="Calibri (body)"/>
              </a:rPr>
              <a:t> (3</a:t>
            </a:r>
            <a:r>
              <a:rPr lang="en-CA" sz="1000" baseline="30000" dirty="0">
                <a:latin typeface="Calibri (body)"/>
              </a:rPr>
              <a:t>rd</a:t>
            </a:r>
            <a:r>
              <a:rPr lang="en-CA" sz="1000" dirty="0">
                <a:latin typeface="Calibri (body)"/>
              </a:rPr>
              <a:t> ed</a:t>
            </a:r>
            <a:r>
              <a:rPr lang="en-CA" sz="1000" dirty="0" smtClean="0">
                <a:latin typeface="Calibri (body)"/>
              </a:rPr>
              <a:t>.). Bolton</a:t>
            </a:r>
            <a:r>
              <a:rPr lang="en-CA" sz="1000" dirty="0">
                <a:latin typeface="Calibri (body)"/>
              </a:rPr>
              <a:t>, MA: Anker. </a:t>
            </a:r>
            <a:endParaRPr lang="en-CA" sz="1000" dirty="0" smtClean="0">
              <a:latin typeface="Calibri (body)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Cox</a:t>
            </a:r>
            <a:r>
              <a:rPr lang="en-CA" sz="1000" dirty="0"/>
              <a:t>, B.E., McIntosh, K.L., Reason, R.D., &amp; </a:t>
            </a:r>
            <a:r>
              <a:rPr lang="en-CA" sz="1000" dirty="0" err="1"/>
              <a:t>Terenzini</a:t>
            </a:r>
            <a:r>
              <a:rPr lang="en-CA" sz="1000" dirty="0"/>
              <a:t>, P.T. (2011). A culture of teaching: </a:t>
            </a:r>
            <a:r>
              <a:rPr lang="en-CA" sz="1000" dirty="0" smtClean="0"/>
              <a:t>Policy</a:t>
            </a:r>
            <a:r>
              <a:rPr lang="en-CA" sz="1000" dirty="0"/>
              <a:t>, perception, and practice in Higher Education. </a:t>
            </a:r>
            <a:r>
              <a:rPr lang="en-CA" sz="1000" i="1" dirty="0"/>
              <a:t>Research in Higher Education, </a:t>
            </a:r>
            <a:r>
              <a:rPr lang="en-CA" sz="1000" i="1" dirty="0" smtClean="0"/>
              <a:t>52,</a:t>
            </a:r>
            <a:r>
              <a:rPr lang="en-CA" sz="1000" dirty="0"/>
              <a:t> </a:t>
            </a:r>
            <a:r>
              <a:rPr lang="en-CA" sz="1000" dirty="0" smtClean="0"/>
              <a:t>808-829.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err="1" smtClean="0"/>
              <a:t>Dennin</a:t>
            </a:r>
            <a:r>
              <a:rPr lang="en-CA" sz="1000" dirty="0"/>
              <a:t>, M., Schultz, Z.D., Feig, A., Finkelstein, N., </a:t>
            </a:r>
            <a:r>
              <a:rPr lang="en-CA" sz="1000" dirty="0" err="1"/>
              <a:t>Greenhoot</a:t>
            </a:r>
            <a:r>
              <a:rPr lang="en-CA" sz="1000" dirty="0"/>
              <a:t>, A.F., </a:t>
            </a:r>
            <a:r>
              <a:rPr lang="en-CA" sz="1000" dirty="0" err="1"/>
              <a:t>Hildreth</a:t>
            </a:r>
            <a:r>
              <a:rPr lang="en-CA" sz="1000" dirty="0"/>
              <a:t>, M.,…</a:t>
            </a:r>
            <a:r>
              <a:rPr lang="en-CA" sz="1000" dirty="0" smtClean="0"/>
              <a:t>Miller, E.R</a:t>
            </a:r>
            <a:r>
              <a:rPr lang="en-CA" sz="1000" dirty="0"/>
              <a:t>. (2017). Aligning practice to policies: Changing the culture to recognize and </a:t>
            </a:r>
            <a:r>
              <a:rPr lang="en-CA" sz="1000" dirty="0" smtClean="0"/>
              <a:t>reward teaching </a:t>
            </a:r>
            <a:r>
              <a:rPr lang="en-CA" sz="1000" dirty="0"/>
              <a:t>at research universities. </a:t>
            </a:r>
            <a:r>
              <a:rPr lang="en-CA" sz="1000" i="1" dirty="0"/>
              <a:t>CBE- Life Sciences Education, 16</a:t>
            </a:r>
            <a:r>
              <a:rPr lang="en-CA" sz="1000" dirty="0"/>
              <a:t>(5), </a:t>
            </a:r>
            <a:r>
              <a:rPr lang="en-CA" sz="1000" dirty="0" smtClean="0"/>
              <a:t>1-8. </a:t>
            </a:r>
            <a:r>
              <a:rPr lang="en-CA" sz="1000" u="sng" dirty="0" smtClean="0">
                <a:hlinkClick r:id="rId4"/>
              </a:rPr>
              <a:t>https</a:t>
            </a:r>
            <a:r>
              <a:rPr lang="en-CA" sz="1000" u="sng" dirty="0">
                <a:hlinkClick r:id="rId4"/>
              </a:rPr>
              <a:t>://</a:t>
            </a:r>
            <a:r>
              <a:rPr lang="en-CA" sz="1000" u="sng" dirty="0" smtClean="0">
                <a:hlinkClick r:id="rId4"/>
              </a:rPr>
              <a:t>doi.org/10.1187/cbe.17-02-0032</a:t>
            </a:r>
            <a:endParaRPr lang="en-CA" sz="1000" u="sng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Finkelstein</a:t>
            </a:r>
            <a:r>
              <a:rPr lang="en-CA" sz="1000" dirty="0"/>
              <a:t>, A., Ferris, J. Weston, C., &amp; Winer, L. (2016). Research-informed principles </a:t>
            </a:r>
            <a:r>
              <a:rPr lang="en-CA" sz="1000" dirty="0" smtClean="0"/>
              <a:t>for (re)designing </a:t>
            </a:r>
            <a:r>
              <a:rPr lang="en-CA" sz="1000" dirty="0"/>
              <a:t>teaching and learning spaces. </a:t>
            </a:r>
            <a:r>
              <a:rPr lang="en-CA" sz="1000" i="1" dirty="0"/>
              <a:t>Journal of Learning Spaces, 5</a:t>
            </a:r>
            <a:r>
              <a:rPr lang="en-CA" sz="1000" dirty="0"/>
              <a:t>(1), </a:t>
            </a:r>
            <a:r>
              <a:rPr lang="en-CA" sz="1000" dirty="0" smtClean="0"/>
              <a:t>26-40. Retrieved from </a:t>
            </a:r>
            <a:r>
              <a:rPr lang="en-CA" sz="1000" u="sng" dirty="0" smtClean="0">
                <a:hlinkClick r:id="rId5"/>
              </a:rPr>
              <a:t>http</a:t>
            </a:r>
            <a:r>
              <a:rPr lang="en-CA" sz="1000" u="sng" dirty="0">
                <a:hlinkClick r:id="rId5"/>
              </a:rPr>
              <a:t>://</a:t>
            </a:r>
            <a:r>
              <a:rPr lang="en-CA" sz="1000" u="sng" dirty="0" smtClean="0">
                <a:hlinkClick r:id="rId5"/>
              </a:rPr>
              <a:t>libjournal.uncg.edu/jls/article/view/1213/909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Gibbs</a:t>
            </a:r>
            <a:r>
              <a:rPr lang="en-CA" sz="1000" dirty="0"/>
              <a:t>, G., </a:t>
            </a:r>
            <a:r>
              <a:rPr lang="en-CA" sz="1000" dirty="0" err="1"/>
              <a:t>Habeshaw</a:t>
            </a:r>
            <a:r>
              <a:rPr lang="en-CA" sz="1000" dirty="0"/>
              <a:t>, T., &amp; </a:t>
            </a:r>
            <a:r>
              <a:rPr lang="en-CA" sz="1000" dirty="0" err="1"/>
              <a:t>Yorke</a:t>
            </a:r>
            <a:r>
              <a:rPr lang="en-CA" sz="1000" dirty="0"/>
              <a:t>, M. (2000). Institutional learning and teaching strategies </a:t>
            </a:r>
            <a:r>
              <a:rPr lang="en-CA" sz="1000" dirty="0" smtClean="0"/>
              <a:t>in English </a:t>
            </a:r>
            <a:r>
              <a:rPr lang="en-CA" sz="1000" dirty="0"/>
              <a:t>higher education. </a:t>
            </a:r>
            <a:r>
              <a:rPr lang="en-CA" sz="1000" i="1" dirty="0"/>
              <a:t>Higher Education, 40</a:t>
            </a:r>
            <a:r>
              <a:rPr lang="en-CA" sz="1000" dirty="0"/>
              <a:t>, </a:t>
            </a:r>
            <a:r>
              <a:rPr lang="en-CA" sz="1000" dirty="0" smtClean="0"/>
              <a:t>351-372. </a:t>
            </a:r>
            <a:r>
              <a:rPr lang="en-CA" sz="1000" u="sng" dirty="0" smtClean="0">
                <a:hlinkClick r:id="rId6"/>
              </a:rPr>
              <a:t>https</a:t>
            </a:r>
            <a:r>
              <a:rPr lang="en-CA" sz="1000" u="sng" dirty="0">
                <a:hlinkClick r:id="rId6"/>
              </a:rPr>
              <a:t>://</a:t>
            </a:r>
            <a:r>
              <a:rPr lang="en-CA" sz="1000" u="sng" dirty="0" smtClean="0">
                <a:hlinkClick r:id="rId6"/>
              </a:rPr>
              <a:t>doi.org/10.1023/A:1004148310182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Gibbs</a:t>
            </a:r>
            <a:r>
              <a:rPr lang="en-CA" sz="1000" dirty="0"/>
              <a:t>, G., </a:t>
            </a:r>
            <a:r>
              <a:rPr lang="en-CA" sz="1000" dirty="0" err="1"/>
              <a:t>Knapper</a:t>
            </a:r>
            <a:r>
              <a:rPr lang="en-CA" sz="1000" dirty="0"/>
              <a:t>, C., &amp; </a:t>
            </a:r>
            <a:r>
              <a:rPr lang="en-CA" sz="1000" dirty="0" err="1"/>
              <a:t>Piccinin</a:t>
            </a:r>
            <a:r>
              <a:rPr lang="en-CA" sz="1000" dirty="0"/>
              <a:t>, S. (2008). Disciplinary and contextually </a:t>
            </a:r>
            <a:r>
              <a:rPr lang="en-CA" sz="1000" dirty="0" smtClean="0"/>
              <a:t>appropriate approaches </a:t>
            </a:r>
            <a:r>
              <a:rPr lang="en-CA" sz="1000" dirty="0"/>
              <a:t>to leadership of teaching in research-intensive academic departments </a:t>
            </a:r>
            <a:r>
              <a:rPr lang="en-CA" sz="1000" dirty="0" smtClean="0"/>
              <a:t>in higher </a:t>
            </a:r>
            <a:r>
              <a:rPr lang="en-CA" sz="1000" dirty="0"/>
              <a:t>education. </a:t>
            </a:r>
            <a:r>
              <a:rPr lang="en-CA" sz="1000" i="1" dirty="0"/>
              <a:t>Higher Education Quarterly, 62</a:t>
            </a:r>
            <a:r>
              <a:rPr lang="en-CA" sz="1000" dirty="0"/>
              <a:t>(4), </a:t>
            </a:r>
            <a:r>
              <a:rPr lang="en-CA" sz="1000" dirty="0" smtClean="0"/>
              <a:t>416-436. </a:t>
            </a:r>
            <a:r>
              <a:rPr lang="en-CA" sz="1000" u="sng" dirty="0" smtClean="0">
                <a:hlinkClick r:id="rId7"/>
              </a:rPr>
              <a:t>https</a:t>
            </a:r>
            <a:r>
              <a:rPr lang="en-CA" sz="1000" u="sng" dirty="0">
                <a:hlinkClick r:id="rId7"/>
              </a:rPr>
              <a:t>://</a:t>
            </a:r>
            <a:r>
              <a:rPr lang="en-CA" sz="1000" u="sng" dirty="0" smtClean="0">
                <a:hlinkClick r:id="rId7"/>
              </a:rPr>
              <a:t>doi.org/10.1111/j.1468-2273.2008.00402.x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Ginsberg</a:t>
            </a:r>
            <a:r>
              <a:rPr lang="en-CA" sz="1000" dirty="0"/>
              <a:t>, S.M., &amp; Bernstein, J.L. (2011). Growing the scholarship of teaching and </a:t>
            </a:r>
            <a:r>
              <a:rPr lang="en-CA" sz="1000" dirty="0" smtClean="0"/>
              <a:t>learning through </a:t>
            </a:r>
            <a:r>
              <a:rPr lang="en-CA" sz="1000" dirty="0"/>
              <a:t>institutional culture change. </a:t>
            </a:r>
            <a:r>
              <a:rPr lang="en-CA" sz="1000" i="1" dirty="0"/>
              <a:t>Journal of Scholarship of Teaching and </a:t>
            </a:r>
            <a:r>
              <a:rPr lang="en-CA" sz="1000" i="1" dirty="0" smtClean="0"/>
              <a:t>Learning,</a:t>
            </a:r>
            <a:r>
              <a:rPr lang="en-CA" sz="1000" dirty="0"/>
              <a:t> </a:t>
            </a:r>
            <a:r>
              <a:rPr lang="en-CA" sz="1000" i="1" dirty="0" smtClean="0"/>
              <a:t>11</a:t>
            </a:r>
            <a:r>
              <a:rPr lang="en-CA" sz="1000" dirty="0"/>
              <a:t>, </a:t>
            </a:r>
            <a:r>
              <a:rPr lang="en-CA" sz="1000" dirty="0" smtClean="0"/>
              <a:t>1-12.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Grayson, J.P., &amp; Grayson, K. (2003). </a:t>
            </a:r>
            <a:r>
              <a:rPr lang="en-CA" sz="1000" i="1" dirty="0" smtClean="0"/>
              <a:t>Research on retention and attrition (No. 6). </a:t>
            </a:r>
            <a:r>
              <a:rPr lang="en-CA" sz="1000" dirty="0" smtClean="0"/>
              <a:t>Montreal QC: The Canadian Millennium Scholarship Foundation.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Harter, J.K., Schmidt, F.L., &amp; Keyes, C. L. (2003). Well-being in the workplace and its relationship to business outcomes: A review of the Gallup studies. In C.L.M. Keyes &amp; J. </a:t>
            </a:r>
            <a:r>
              <a:rPr lang="en-CA" sz="1000" dirty="0" err="1" smtClean="0"/>
              <a:t>Haidt</a:t>
            </a:r>
            <a:r>
              <a:rPr lang="en-CA" sz="1000" dirty="0" smtClean="0"/>
              <a:t> (Eds.), </a:t>
            </a:r>
            <a:r>
              <a:rPr lang="en-CA" sz="1000" i="1" dirty="0" smtClean="0"/>
              <a:t>Flourishing: The positive person and the good life </a:t>
            </a:r>
            <a:r>
              <a:rPr lang="en-CA" sz="1000" dirty="0" smtClean="0"/>
              <a:t>(pp. 205–224).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err="1" smtClean="0"/>
              <a:t>Hénard</a:t>
            </a:r>
            <a:r>
              <a:rPr lang="en-CA" sz="1000" dirty="0"/>
              <a:t>, </a:t>
            </a:r>
            <a:r>
              <a:rPr lang="en-CA" sz="1000" dirty="0" err="1"/>
              <a:t>Fabrice</a:t>
            </a:r>
            <a:r>
              <a:rPr lang="en-CA" sz="1000" dirty="0"/>
              <a:t>, and Deborah </a:t>
            </a:r>
            <a:r>
              <a:rPr lang="en-CA" sz="1000" dirty="0" err="1"/>
              <a:t>Roseveare</a:t>
            </a:r>
            <a:r>
              <a:rPr lang="en-CA" sz="1000" dirty="0"/>
              <a:t>. “Fostering quality teaching in higher </a:t>
            </a:r>
            <a:r>
              <a:rPr lang="en-CA" sz="1000" dirty="0" smtClean="0"/>
              <a:t>education: Policies </a:t>
            </a:r>
            <a:r>
              <a:rPr lang="en-CA" sz="1000" dirty="0"/>
              <a:t>and Practices.” </a:t>
            </a:r>
            <a:r>
              <a:rPr lang="en-CA" sz="1000" i="1" dirty="0"/>
              <a:t>An IMHE Guide for Higher Education Institutions </a:t>
            </a:r>
            <a:r>
              <a:rPr lang="en-CA" sz="1000" dirty="0"/>
              <a:t>(2012): </a:t>
            </a:r>
            <a:r>
              <a:rPr lang="en-CA" sz="1000" dirty="0" smtClean="0"/>
              <a:t>7-11.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Jamieson</a:t>
            </a:r>
            <a:r>
              <a:rPr lang="en-CA" sz="1000" dirty="0"/>
              <a:t>, P. (2003). Designing more effective on-campus teaching and learning spaces: A </a:t>
            </a:r>
            <a:r>
              <a:rPr lang="en-CA" sz="1000" dirty="0" smtClean="0"/>
              <a:t>role for </a:t>
            </a:r>
            <a:r>
              <a:rPr lang="en-CA" sz="1000" dirty="0"/>
              <a:t>academic developers. </a:t>
            </a:r>
            <a:r>
              <a:rPr lang="en-CA" sz="1000" i="1" dirty="0"/>
              <a:t>The International Journal for Academic Development, 8</a:t>
            </a:r>
            <a:r>
              <a:rPr lang="en-CA" sz="1000" dirty="0"/>
              <a:t>(1</a:t>
            </a:r>
            <a:r>
              <a:rPr lang="en-CA" sz="1000" dirty="0" smtClean="0"/>
              <a:t>), 119-133.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err="1" smtClean="0"/>
              <a:t>Jawitz</a:t>
            </a:r>
            <a:r>
              <a:rPr lang="en-CA" sz="1000" dirty="0"/>
              <a:t>, J. &amp; Perez, T. (2016). Investing in teaching development: Navigating risk in a </a:t>
            </a:r>
            <a:r>
              <a:rPr lang="en-CA" sz="1000" dirty="0" smtClean="0"/>
              <a:t>research intensive </a:t>
            </a:r>
            <a:r>
              <a:rPr lang="en-CA" sz="1000" dirty="0"/>
              <a:t>institution. </a:t>
            </a:r>
            <a:r>
              <a:rPr lang="en-CA" sz="1000" i="1" dirty="0"/>
              <a:t>International Journal for Academic Development, 21</a:t>
            </a:r>
            <a:r>
              <a:rPr lang="en-CA" sz="1000" dirty="0"/>
              <a:t>(3), </a:t>
            </a:r>
            <a:r>
              <a:rPr lang="en-CA" sz="1000" dirty="0" smtClean="0"/>
              <a:t>194-205. </a:t>
            </a:r>
            <a:r>
              <a:rPr lang="en-CA" sz="1000" u="sng" dirty="0" smtClean="0">
                <a:hlinkClick r:id="rId8"/>
              </a:rPr>
              <a:t>https</a:t>
            </a:r>
            <a:r>
              <a:rPr lang="en-CA" sz="1000" u="sng" dirty="0">
                <a:hlinkClick r:id="rId8"/>
              </a:rPr>
              <a:t>://</a:t>
            </a:r>
            <a:r>
              <a:rPr lang="en-CA" sz="1000" u="sng" dirty="0" smtClean="0">
                <a:hlinkClick r:id="rId8"/>
              </a:rPr>
              <a:t>doi.org/10.1080/1360144X.2015.1081852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Kustra</a:t>
            </a:r>
            <a:r>
              <a:rPr lang="en-CA" sz="1000" dirty="0"/>
              <a:t>, E., </a:t>
            </a:r>
            <a:r>
              <a:rPr lang="en-CA" sz="1000" dirty="0" err="1"/>
              <a:t>Doci</a:t>
            </a:r>
            <a:r>
              <a:rPr lang="en-CA" sz="1000" dirty="0"/>
              <a:t>, F., Gillard, K., </a:t>
            </a:r>
            <a:r>
              <a:rPr lang="en-CA" sz="1000" dirty="0" err="1"/>
              <a:t>Discke-Hondzel</a:t>
            </a:r>
            <a:r>
              <a:rPr lang="en-CA" sz="1000" dirty="0"/>
              <a:t>, C., Goff, L., </a:t>
            </a:r>
            <a:r>
              <a:rPr lang="en-CA" sz="1000" dirty="0" err="1"/>
              <a:t>Gabay</a:t>
            </a:r>
            <a:r>
              <a:rPr lang="en-CA" sz="1000" dirty="0"/>
              <a:t>, D.,…&amp; Hughes, S</a:t>
            </a:r>
            <a:r>
              <a:rPr lang="en-CA" sz="1000" dirty="0" smtClean="0"/>
              <a:t>. (</a:t>
            </a:r>
            <a:r>
              <a:rPr lang="en-CA" sz="1000" dirty="0"/>
              <a:t>2015). Teaching culture perception: documenting and transforming institutional </a:t>
            </a:r>
            <a:r>
              <a:rPr lang="en-CA" sz="1000" dirty="0" smtClean="0"/>
              <a:t>teaching cultures</a:t>
            </a:r>
            <a:r>
              <a:rPr lang="en-CA" sz="1000" dirty="0"/>
              <a:t>. </a:t>
            </a:r>
            <a:r>
              <a:rPr lang="en-CA" sz="1000" i="1" dirty="0"/>
              <a:t>Collected Essays on Learning and Teaching: Transforming Our </a:t>
            </a:r>
            <a:r>
              <a:rPr lang="en-CA" sz="1000" i="1" dirty="0" smtClean="0"/>
              <a:t>Learning</a:t>
            </a:r>
            <a:r>
              <a:rPr lang="en-CA" sz="1000" dirty="0"/>
              <a:t> </a:t>
            </a:r>
            <a:r>
              <a:rPr lang="en-CA" sz="1000" i="1" dirty="0" smtClean="0"/>
              <a:t>Experiences</a:t>
            </a:r>
            <a:r>
              <a:rPr lang="en-CA" sz="1000" i="1" dirty="0"/>
              <a:t>, 8, </a:t>
            </a:r>
            <a:r>
              <a:rPr lang="en-CA" sz="1000" dirty="0" smtClean="0"/>
              <a:t>231-244.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Kustra</a:t>
            </a:r>
            <a:r>
              <a:rPr lang="en-CA" sz="1000" dirty="0"/>
              <a:t>, E., </a:t>
            </a:r>
            <a:r>
              <a:rPr lang="en-CA" sz="1000" dirty="0" err="1"/>
              <a:t>Doci</a:t>
            </a:r>
            <a:r>
              <a:rPr lang="en-CA" sz="1000" dirty="0"/>
              <a:t>, F., Meadows, K.N., Dawson, D., </a:t>
            </a:r>
            <a:r>
              <a:rPr lang="en-CA" sz="1000" dirty="0" err="1"/>
              <a:t>Dishke-Honzel</a:t>
            </a:r>
            <a:r>
              <a:rPr lang="en-CA" sz="1000" dirty="0"/>
              <a:t>, C., Goff, L.,…Hughes, S</a:t>
            </a:r>
            <a:r>
              <a:rPr lang="en-CA" sz="1000" dirty="0" smtClean="0"/>
              <a:t>. (</a:t>
            </a:r>
            <a:r>
              <a:rPr lang="en-CA" sz="1000" dirty="0"/>
              <a:t>2014). </a:t>
            </a:r>
            <a:r>
              <a:rPr lang="en-CA" sz="1000" i="1" dirty="0"/>
              <a:t>Teaching culture indicators: Enhancing quality teaching. </a:t>
            </a:r>
            <a:r>
              <a:rPr lang="en-CA" sz="1000" dirty="0"/>
              <a:t>Report to the </a:t>
            </a:r>
            <a:r>
              <a:rPr lang="en-CA" sz="1000" dirty="0" smtClean="0"/>
              <a:t>Ministry of </a:t>
            </a:r>
            <a:r>
              <a:rPr lang="en-CA" sz="1000" dirty="0"/>
              <a:t>Training, Colleges and Universities Productivity and Innovation Fund </a:t>
            </a:r>
            <a:r>
              <a:rPr lang="en-CA" sz="1000" dirty="0" smtClean="0"/>
              <a:t>Program, University </a:t>
            </a:r>
            <a:r>
              <a:rPr lang="en-CA" sz="1000" dirty="0"/>
              <a:t>of Windsor, </a:t>
            </a:r>
            <a:r>
              <a:rPr lang="en-CA" sz="1000" dirty="0" smtClean="0"/>
              <a:t>ON.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err="1" smtClean="0"/>
              <a:t>Lok</a:t>
            </a:r>
            <a:r>
              <a:rPr lang="en-CA" sz="1000" dirty="0"/>
              <a:t>, P., &amp; Crawford, J. (2004). The effect of organisational culture and leadership style on </a:t>
            </a:r>
            <a:r>
              <a:rPr lang="en-CA" sz="1000" dirty="0" smtClean="0"/>
              <a:t>job satisfaction </a:t>
            </a:r>
            <a:r>
              <a:rPr lang="en-CA" sz="1000" dirty="0"/>
              <a:t>and organisational commitment: A cross-national comparison. </a:t>
            </a:r>
            <a:r>
              <a:rPr lang="en-CA" sz="1000" i="1" dirty="0"/>
              <a:t>Journal </a:t>
            </a:r>
            <a:r>
              <a:rPr lang="en-CA" sz="1000" i="1" dirty="0" smtClean="0"/>
              <a:t>of</a:t>
            </a:r>
            <a:r>
              <a:rPr lang="en-CA" sz="1000" dirty="0"/>
              <a:t> </a:t>
            </a:r>
            <a:r>
              <a:rPr lang="en-CA" sz="1000" i="1" dirty="0" smtClean="0"/>
              <a:t>Management </a:t>
            </a:r>
            <a:r>
              <a:rPr lang="en-CA" sz="1000" i="1" dirty="0"/>
              <a:t>Development, 23</a:t>
            </a:r>
            <a:r>
              <a:rPr lang="en-CA" sz="1000" dirty="0"/>
              <a:t>(4), 321-338. </a:t>
            </a:r>
            <a:r>
              <a:rPr lang="en-CA" sz="1000" u="sng" dirty="0">
                <a:hlinkClick r:id="rId9"/>
              </a:rPr>
              <a:t>https://</a:t>
            </a:r>
            <a:r>
              <a:rPr lang="en-CA" sz="1000" u="sng" dirty="0" smtClean="0">
                <a:hlinkClick r:id="rId9"/>
              </a:rPr>
              <a:t>doi.org/10.1108/02621710410529785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Kaplan</a:t>
            </a:r>
            <a:r>
              <a:rPr lang="en-CA" sz="1000" dirty="0"/>
              <a:t>, W. (2018). </a:t>
            </a:r>
            <a:r>
              <a:rPr lang="en-CA" sz="1000" i="1" dirty="0"/>
              <a:t>In the matter of an interest arbitration</a:t>
            </a:r>
            <a:r>
              <a:rPr lang="en-CA" sz="1000" dirty="0"/>
              <a:t>. Retrieved </a:t>
            </a:r>
            <a:r>
              <a:rPr lang="en-CA" sz="1000" dirty="0" smtClean="0"/>
              <a:t>from: </a:t>
            </a:r>
            <a:r>
              <a:rPr lang="en-CA" sz="1000" u="sng" dirty="0" smtClean="0">
                <a:hlinkClick r:id="rId10"/>
              </a:rPr>
              <a:t>https</a:t>
            </a:r>
            <a:r>
              <a:rPr lang="en-CA" sz="1000" u="sng" dirty="0">
                <a:hlinkClick r:id="rId10"/>
              </a:rPr>
              <a:t>://www.canlii.org/en/on/onla/doc/2018/2018canlii58446/2018canlii58446.html</a:t>
            </a:r>
            <a:r>
              <a:rPr lang="en-CA" sz="1000" dirty="0"/>
              <a:t>. </a:t>
            </a:r>
            <a:endParaRPr lang="en-CA" sz="1000" dirty="0" smtClean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err="1" smtClean="0"/>
              <a:t>Mårtensson</a:t>
            </a:r>
            <a:r>
              <a:rPr lang="en-CA" sz="1000" dirty="0"/>
              <a:t>, K., &amp; </a:t>
            </a:r>
            <a:r>
              <a:rPr lang="en-CA" sz="1000" dirty="0" err="1"/>
              <a:t>Roxå</a:t>
            </a:r>
            <a:r>
              <a:rPr lang="en-CA" sz="1000" dirty="0"/>
              <a:t>, T. (2016). Leadership at a local level- enhancing </a:t>
            </a:r>
            <a:r>
              <a:rPr lang="en-CA" sz="1000" dirty="0" smtClean="0"/>
              <a:t>educational development</a:t>
            </a:r>
            <a:r>
              <a:rPr lang="en-CA" sz="1000" dirty="0"/>
              <a:t>. </a:t>
            </a:r>
            <a:r>
              <a:rPr lang="en-CA" sz="1000" i="1" dirty="0"/>
              <a:t>Educational Management Administration and Leadership, 44</a:t>
            </a:r>
            <a:r>
              <a:rPr lang="en-CA" sz="1000" dirty="0"/>
              <a:t>(2), 247. </a:t>
            </a:r>
            <a:r>
              <a:rPr lang="en-CA" sz="1000" dirty="0" smtClean="0"/>
              <a:t>262. </a:t>
            </a:r>
            <a:r>
              <a:rPr lang="en-CA" sz="1000" u="sng" dirty="0" smtClean="0">
                <a:hlinkClick r:id="rId11"/>
              </a:rPr>
              <a:t>https</a:t>
            </a:r>
            <a:r>
              <a:rPr lang="en-CA" sz="1000" u="sng" dirty="0">
                <a:hlinkClick r:id="rId11"/>
              </a:rPr>
              <a:t>://</a:t>
            </a:r>
            <a:r>
              <a:rPr lang="en-CA" sz="1000" u="sng" dirty="0" smtClean="0">
                <a:hlinkClick r:id="rId11"/>
              </a:rPr>
              <a:t>doi.org/10.1177/1741143214549977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Miller-Young</a:t>
            </a:r>
            <a:r>
              <a:rPr lang="en-CA" sz="1000" dirty="0"/>
              <a:t>, J.E., Anderson, C., </a:t>
            </a:r>
            <a:r>
              <a:rPr lang="en-CA" sz="1000" dirty="0" err="1"/>
              <a:t>Kiceniuk</a:t>
            </a:r>
            <a:r>
              <a:rPr lang="en-CA" sz="1000" dirty="0"/>
              <a:t>, D., Mooney, J., Riddell, J., Schmidt </a:t>
            </a:r>
            <a:r>
              <a:rPr lang="en-CA" sz="1000" dirty="0" err="1" smtClean="0"/>
              <a:t>Handbidge</a:t>
            </a:r>
            <a:r>
              <a:rPr lang="en-CA" sz="1000" dirty="0" smtClean="0"/>
              <a:t>, A</a:t>
            </a:r>
            <a:r>
              <a:rPr lang="en-CA" sz="1000" dirty="0"/>
              <a:t>.,…Chick, N. (2017). Leading up in the scholarship of teaching and learning. </a:t>
            </a:r>
            <a:r>
              <a:rPr lang="en-CA" sz="1000" i="1" dirty="0" smtClean="0"/>
              <a:t>The</a:t>
            </a:r>
            <a:r>
              <a:rPr lang="en-CA" sz="1000" dirty="0"/>
              <a:t> </a:t>
            </a:r>
            <a:r>
              <a:rPr lang="en-CA" sz="1000" i="1" dirty="0" smtClean="0"/>
              <a:t>Canadian </a:t>
            </a:r>
            <a:r>
              <a:rPr lang="en-CA" sz="1000" i="1" dirty="0"/>
              <a:t>Journal for the Scholarship of Teaching and Learning, 8</a:t>
            </a:r>
            <a:r>
              <a:rPr lang="en-CA" sz="1000" dirty="0"/>
              <a:t>(2</a:t>
            </a:r>
            <a:r>
              <a:rPr lang="en-CA" sz="1000" dirty="0" smtClean="0"/>
              <a:t>). </a:t>
            </a:r>
            <a:r>
              <a:rPr lang="en-CA" sz="1000" u="sng" dirty="0" smtClean="0">
                <a:hlinkClick r:id="rId12"/>
              </a:rPr>
              <a:t>https</a:t>
            </a:r>
            <a:r>
              <a:rPr lang="en-CA" sz="1000" u="sng" dirty="0">
                <a:hlinkClick r:id="rId12"/>
              </a:rPr>
              <a:t>://doi.org/10.5206/cjsotl-rcacea.2017.2.4</a:t>
            </a:r>
            <a:r>
              <a:rPr lang="en-CA" sz="1000" dirty="0"/>
              <a:t> </a:t>
            </a:r>
            <a:r>
              <a:rPr lang="en-CA" sz="1000" dirty="0" smtClean="0"/>
              <a:t>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err="1" smtClean="0"/>
              <a:t>Rawn</a:t>
            </a:r>
            <a:r>
              <a:rPr lang="en-CA" sz="1000" dirty="0"/>
              <a:t>, C., &amp; Fox, J.A. (2018). Understanding the work and perceptions of teaching </a:t>
            </a:r>
            <a:r>
              <a:rPr lang="en-CA" sz="1000" dirty="0" smtClean="0"/>
              <a:t>focused faculty </a:t>
            </a:r>
            <a:r>
              <a:rPr lang="en-CA" sz="1000" dirty="0"/>
              <a:t>in a changing academic landscape. </a:t>
            </a:r>
            <a:r>
              <a:rPr lang="en-CA" sz="1000" i="1" dirty="0"/>
              <a:t>Research in Higher Education, 59</a:t>
            </a:r>
            <a:r>
              <a:rPr lang="en-CA" sz="1000" dirty="0"/>
              <a:t>(5), </a:t>
            </a:r>
            <a:r>
              <a:rPr lang="en-CA" sz="1000" dirty="0" smtClean="0"/>
              <a:t>591- 622</a:t>
            </a:r>
            <a:r>
              <a:rPr lang="en-CA" sz="1000" dirty="0"/>
              <a:t>. </a:t>
            </a:r>
            <a:r>
              <a:rPr lang="en-CA" sz="1000" u="sng" dirty="0">
                <a:hlinkClick r:id="rId13"/>
              </a:rPr>
              <a:t>https://</a:t>
            </a:r>
            <a:r>
              <a:rPr lang="en-CA" sz="1000" u="sng" dirty="0" smtClean="0">
                <a:hlinkClick r:id="rId13"/>
              </a:rPr>
              <a:t>doi.org/10.1007/s11162-017-9479-6</a:t>
            </a:r>
            <a:endParaRPr lang="en-CA" sz="1000" dirty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Riddell</a:t>
            </a:r>
            <a:r>
              <a:rPr lang="en-CA" sz="1000" dirty="0"/>
              <a:t>, J., &amp; Haigh, C.A. (2015). Preaching what we practice: How institutional </a:t>
            </a:r>
            <a:r>
              <a:rPr lang="en-CA" sz="1000" dirty="0" smtClean="0"/>
              <a:t>culture supports </a:t>
            </a:r>
            <a:r>
              <a:rPr lang="en-CA" sz="1000" dirty="0"/>
              <a:t>quality teaching. </a:t>
            </a:r>
            <a:r>
              <a:rPr lang="en-CA" sz="1000" i="1" dirty="0"/>
              <a:t>Journal of Eastern Township Studies, 44</a:t>
            </a:r>
            <a:r>
              <a:rPr lang="en-CA" sz="1000" dirty="0"/>
              <a:t>, </a:t>
            </a:r>
            <a:r>
              <a:rPr lang="en-CA" sz="1000" dirty="0" smtClean="0"/>
              <a:t>15-33.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/>
              <a:t>Shaw, L., Brown, K., Ellis, D., Wolf, P., Dawson, D., &amp; Kustra, E. (in press). From perception to practice: A qualitative exploration into institutional teaching culture. </a:t>
            </a:r>
            <a:r>
              <a:rPr lang="en-CA" sz="1000" i="1" dirty="0"/>
              <a:t>Collected Essays on Learning and Teaching</a:t>
            </a:r>
            <a:r>
              <a:rPr lang="en-CA" sz="1000" i="1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 err="1" smtClean="0"/>
              <a:t>Stensaker</a:t>
            </a:r>
            <a:r>
              <a:rPr lang="en-CA" sz="1000" dirty="0" smtClean="0"/>
              <a:t>, Bjorn. (2017). Academic development as cultural work: responding to the organizational complexity of modern higher education institutions. </a:t>
            </a:r>
            <a:r>
              <a:rPr lang="en-CA" sz="1000" i="1" dirty="0" smtClean="0"/>
              <a:t>International Journal for Academic Development, 23</a:t>
            </a:r>
            <a:r>
              <a:rPr lang="en-CA" sz="1000" dirty="0" smtClean="0"/>
              <a:t>(4), 274-285.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Williams</a:t>
            </a:r>
            <a:r>
              <a:rPr lang="en-CA" sz="1000" dirty="0"/>
              <a:t>, A.L., </a:t>
            </a:r>
            <a:r>
              <a:rPr lang="en-CA" sz="1000" dirty="0" err="1"/>
              <a:t>Verwoord</a:t>
            </a:r>
            <a:r>
              <a:rPr lang="en-CA" sz="1000" dirty="0"/>
              <a:t>, R., Beery, T.A., Dalton, H., McKinnon, J., Strickland, K.,…Poole, G</a:t>
            </a:r>
            <a:r>
              <a:rPr lang="en-CA" sz="1000" dirty="0" smtClean="0"/>
              <a:t>. (</a:t>
            </a:r>
            <a:r>
              <a:rPr lang="en-CA" sz="1000" dirty="0"/>
              <a:t>2013). The power of social networks: A model for weaving the scholarship of </a:t>
            </a:r>
            <a:r>
              <a:rPr lang="en-CA" sz="1000" dirty="0" smtClean="0"/>
              <a:t>teaching and </a:t>
            </a:r>
            <a:r>
              <a:rPr lang="en-CA" sz="1000" dirty="0"/>
              <a:t>learning into institutional culture. </a:t>
            </a:r>
            <a:r>
              <a:rPr lang="en-CA" sz="1000" i="1" dirty="0"/>
              <a:t>Teaching and Learning Inquiry: The </a:t>
            </a:r>
            <a:r>
              <a:rPr lang="en-CA" sz="1000" i="1" dirty="0" smtClean="0"/>
              <a:t>ISSOTL</a:t>
            </a:r>
            <a:r>
              <a:rPr lang="en-CA" sz="1000" dirty="0"/>
              <a:t> </a:t>
            </a:r>
            <a:r>
              <a:rPr lang="en-CA" sz="1000" i="1" dirty="0" smtClean="0"/>
              <a:t>Journal</a:t>
            </a:r>
            <a:r>
              <a:rPr lang="en-CA" sz="1000" i="1" dirty="0"/>
              <a:t>, 1</a:t>
            </a:r>
            <a:r>
              <a:rPr lang="en-CA" sz="1000" dirty="0"/>
              <a:t>(2), 49-62. </a:t>
            </a:r>
            <a:r>
              <a:rPr lang="en-CA" sz="1000" u="sng" dirty="0">
                <a:hlinkClick r:id="rId14"/>
              </a:rPr>
              <a:t>https://doi.org/10.20343/teachlearninqu.1.2.49</a:t>
            </a:r>
            <a:r>
              <a:rPr lang="en-CA" sz="1000" dirty="0"/>
              <a:t> </a:t>
            </a:r>
            <a:endParaRPr lang="en-CA" sz="1000" dirty="0" smtClean="0"/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000" dirty="0" smtClean="0"/>
              <a:t>Wright</a:t>
            </a:r>
            <a:r>
              <a:rPr lang="en-CA" sz="1000" dirty="0"/>
              <a:t>, W.A., Mighty, J., </a:t>
            </a:r>
            <a:r>
              <a:rPr lang="en-CA" sz="1000" dirty="0" err="1"/>
              <a:t>Muirhead</a:t>
            </a:r>
            <a:r>
              <a:rPr lang="en-CA" sz="1000" dirty="0"/>
              <a:t>, B., Scott, J., &amp; Hamilton, B. (2014). </a:t>
            </a:r>
            <a:r>
              <a:rPr lang="en-CA" sz="1000" i="1" dirty="0"/>
              <a:t>The </a:t>
            </a:r>
            <a:r>
              <a:rPr lang="en-CA" sz="1000" i="1" dirty="0" smtClean="0"/>
              <a:t>Ontario</a:t>
            </a:r>
            <a:r>
              <a:rPr lang="en-CA" sz="1000" dirty="0"/>
              <a:t> </a:t>
            </a:r>
            <a:r>
              <a:rPr lang="en-CA" sz="1000" i="1" dirty="0" smtClean="0"/>
              <a:t>Universities</a:t>
            </a:r>
            <a:r>
              <a:rPr lang="en-CA" sz="1000" i="1" dirty="0"/>
              <a:t>’ teaching evaluation toolkit: A feasibility study. </a:t>
            </a:r>
            <a:r>
              <a:rPr lang="en-CA" sz="1000" dirty="0"/>
              <a:t>Report to the Ministry </a:t>
            </a:r>
            <a:r>
              <a:rPr lang="en-CA" sz="1000" dirty="0" smtClean="0"/>
              <a:t>of Training</a:t>
            </a:r>
            <a:r>
              <a:rPr lang="en-CA" sz="1000" dirty="0"/>
              <a:t>, Colleges and Universities – Productivity and Innovation Fund </a:t>
            </a:r>
            <a:r>
              <a:rPr lang="en-CA" sz="1000" dirty="0" smtClean="0"/>
              <a:t>Program. University </a:t>
            </a:r>
            <a:r>
              <a:rPr lang="en-CA" sz="1000" dirty="0"/>
              <a:t>of Windsor: Windsor, ON</a:t>
            </a:r>
            <a:r>
              <a:rPr lang="en-CA" sz="1000" dirty="0" smtClean="0"/>
              <a:t>.</a:t>
            </a:r>
            <a:endParaRPr lang="en-CA" sz="1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04046" y="262332"/>
            <a:ext cx="2901823" cy="66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References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87832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7908" y="1902258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Outline</a:t>
            </a:r>
            <a:endParaRPr lang="en-CA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221872" y="922582"/>
            <a:ext cx="9055510" cy="573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1. Introduction: Teaching Culture Project</a:t>
            </a:r>
          </a:p>
          <a:p>
            <a:endParaRPr lang="en-CA" b="1" dirty="0" smtClean="0"/>
          </a:p>
          <a:p>
            <a:r>
              <a:rPr lang="en-CA" b="1" dirty="0" smtClean="0"/>
              <a:t>2. Purpose: The Repository</a:t>
            </a:r>
          </a:p>
          <a:p>
            <a:endParaRPr lang="en-CA" b="1" dirty="0" smtClean="0"/>
          </a:p>
          <a:p>
            <a:r>
              <a:rPr lang="en-CA" b="1" dirty="0" smtClean="0"/>
              <a:t>3. Current State: The Repository</a:t>
            </a:r>
          </a:p>
          <a:p>
            <a:endParaRPr lang="en-CA" b="1" dirty="0" smtClean="0"/>
          </a:p>
          <a:p>
            <a:r>
              <a:rPr lang="en-CA" b="1" dirty="0" smtClean="0"/>
              <a:t>4. Exchange of Practice</a:t>
            </a:r>
          </a:p>
          <a:p>
            <a:endParaRPr lang="en-CA" b="1" dirty="0" smtClean="0"/>
          </a:p>
          <a:p>
            <a:r>
              <a:rPr lang="en-CA" b="1" dirty="0" smtClean="0"/>
              <a:t>5. Cultural Implications of the Practices</a:t>
            </a:r>
          </a:p>
          <a:p>
            <a:endParaRPr lang="en-CA" b="1" dirty="0" smtClean="0"/>
          </a:p>
          <a:p>
            <a:r>
              <a:rPr lang="en-CA" b="1" dirty="0" smtClean="0"/>
              <a:t>6. Opportunity to Submit a Practice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b="1" dirty="0"/>
          </a:p>
        </p:txBody>
      </p:sp>
      <p:sp>
        <p:nvSpPr>
          <p:cNvPr id="7" name="Action Button: Sound 6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2728452" y="1741642"/>
            <a:ext cx="493420" cy="448282"/>
          </a:xfrm>
          <a:prstGeom prst="actionButtonSou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Action Button: Sound 10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2728452" y="3789515"/>
            <a:ext cx="493420" cy="448282"/>
          </a:xfrm>
          <a:prstGeom prst="actionButtonSou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Action Button: Sound 11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2728452" y="4748292"/>
            <a:ext cx="493420" cy="448282"/>
          </a:xfrm>
          <a:prstGeom prst="actionButtonSou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Action Button: Information 1">
            <a:hlinkClick r:id="" action="ppaction://noaction" highlightClick="1"/>
          </p:cNvPr>
          <p:cNvSpPr/>
          <p:nvPr/>
        </p:nvSpPr>
        <p:spPr>
          <a:xfrm>
            <a:off x="2728452" y="834926"/>
            <a:ext cx="493420" cy="448282"/>
          </a:xfrm>
          <a:prstGeom prst="actionButtonInformation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Action Button: Information 13">
            <a:hlinkClick r:id="" action="ppaction://noaction" highlightClick="1"/>
          </p:cNvPr>
          <p:cNvSpPr/>
          <p:nvPr/>
        </p:nvSpPr>
        <p:spPr>
          <a:xfrm>
            <a:off x="2728452" y="2802634"/>
            <a:ext cx="493420" cy="448282"/>
          </a:xfrm>
          <a:prstGeom prst="actionButtonInformation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Action Button: Information 14">
            <a:hlinkClick r:id="" action="ppaction://noaction" highlightClick="1"/>
          </p:cNvPr>
          <p:cNvSpPr/>
          <p:nvPr/>
        </p:nvSpPr>
        <p:spPr>
          <a:xfrm>
            <a:off x="2728452" y="5824797"/>
            <a:ext cx="493420" cy="448282"/>
          </a:xfrm>
          <a:prstGeom prst="actionButtonInformation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64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549235"/>
            <a:ext cx="12280393" cy="3087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i="1" dirty="0" smtClean="0"/>
              <a:t>This project was supported by an Educational Developers Caucus Grant of the Society for Teaching and Learning in Higher Education.</a:t>
            </a:r>
            <a:endParaRPr lang="en-CA" sz="1600" i="1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568537185"/>
              </p:ext>
            </p:extLst>
          </p:nvPr>
        </p:nvGraphicFramePr>
        <p:xfrm>
          <a:off x="-1" y="996137"/>
          <a:ext cx="12191997" cy="2230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3" y="3292310"/>
            <a:ext cx="12191997" cy="792075"/>
            <a:chOff x="0" y="0"/>
            <a:chExt cx="12191997" cy="2227961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1997" cy="222796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0" y="0"/>
              <a:ext cx="12191997" cy="222796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120" tIns="71120" rIns="71120" bIns="7112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u="none" kern="1200" dirty="0" smtClean="0">
                  <a:solidFill>
                    <a:schemeClr val="tx1"/>
                  </a:solidFill>
                </a:rPr>
                <a:t>Teaching Culture can impact critical outcomes such as: </a:t>
              </a:r>
              <a:endParaRPr lang="en-US" sz="2400" u="none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20243" y="4026468"/>
            <a:ext cx="2091902" cy="1253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kern="1200" dirty="0" smtClean="0">
              <a:solidFill>
                <a:schemeClr val="tx1"/>
              </a:solidFill>
            </a:endParaRPr>
          </a:p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kern="1200" dirty="0" smtClean="0">
                <a:solidFill>
                  <a:schemeClr val="tx1"/>
                </a:solidFill>
              </a:rPr>
              <a:t>Student Engagement</a:t>
            </a:r>
          </a:p>
          <a:p>
            <a:pPr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(Grayson &amp; Grayson, 2003)</a:t>
            </a:r>
          </a:p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kern="1200" dirty="0">
              <a:solidFill>
                <a:schemeClr val="tx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599546" y="4013924"/>
            <a:ext cx="2068691" cy="1253758"/>
            <a:chOff x="4199334" y="2645"/>
            <a:chExt cx="2706687" cy="1624012"/>
          </a:xfrm>
          <a:solidFill>
            <a:schemeClr val="bg1"/>
          </a:solidFill>
        </p:grpSpPr>
        <p:sp>
          <p:nvSpPr>
            <p:cNvPr id="16" name="Rectangle 15"/>
            <p:cNvSpPr/>
            <p:nvPr/>
          </p:nvSpPr>
          <p:spPr>
            <a:xfrm>
              <a:off x="4199334" y="2645"/>
              <a:ext cx="2706687" cy="162401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Box 16"/>
            <p:cNvSpPr txBox="1"/>
            <p:nvPr/>
          </p:nvSpPr>
          <p:spPr>
            <a:xfrm>
              <a:off x="4199334" y="2645"/>
              <a:ext cx="2706687" cy="162401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tx1"/>
                  </a:solidFill>
                </a:rPr>
                <a:t>Student Learning</a:t>
              </a:r>
            </a:p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</a:rPr>
                <a:t>(Cox et al., 2011)</a:t>
              </a:r>
              <a:endParaRPr lang="en-US" sz="12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37439" y="4011217"/>
            <a:ext cx="2068691" cy="1253758"/>
            <a:chOff x="4199334" y="2645"/>
            <a:chExt cx="2706687" cy="1624012"/>
          </a:xfrm>
          <a:solidFill>
            <a:schemeClr val="bg1"/>
          </a:solidFill>
        </p:grpSpPr>
        <p:sp>
          <p:nvSpPr>
            <p:cNvPr id="19" name="Rectangle 18"/>
            <p:cNvSpPr/>
            <p:nvPr/>
          </p:nvSpPr>
          <p:spPr>
            <a:xfrm>
              <a:off x="4199334" y="2645"/>
              <a:ext cx="2706687" cy="162401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TextBox 19"/>
            <p:cNvSpPr txBox="1"/>
            <p:nvPr/>
          </p:nvSpPr>
          <p:spPr>
            <a:xfrm>
              <a:off x="4199334" y="2645"/>
              <a:ext cx="2706687" cy="162401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tx1"/>
                  </a:solidFill>
                </a:rPr>
                <a:t>Student Retention</a:t>
              </a:r>
            </a:p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</a:rPr>
                <a:t>(Cox et al., 2011)</a:t>
              </a:r>
              <a:endParaRPr lang="en-US" sz="12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257133" y="3980715"/>
            <a:ext cx="2068691" cy="1284260"/>
            <a:chOff x="1221978" y="3792008"/>
            <a:chExt cx="2706687" cy="1624012"/>
          </a:xfrm>
          <a:solidFill>
            <a:schemeClr val="bg1"/>
          </a:solidFill>
        </p:grpSpPr>
        <p:sp>
          <p:nvSpPr>
            <p:cNvPr id="22" name="Rectangle 21"/>
            <p:cNvSpPr/>
            <p:nvPr/>
          </p:nvSpPr>
          <p:spPr>
            <a:xfrm>
              <a:off x="1221978" y="3792008"/>
              <a:ext cx="2706687" cy="162401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TextBox 22"/>
            <p:cNvSpPr txBox="1"/>
            <p:nvPr/>
          </p:nvSpPr>
          <p:spPr>
            <a:xfrm>
              <a:off x="1221978" y="3792008"/>
              <a:ext cx="2706687" cy="162401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tx1"/>
                  </a:solidFill>
                </a:rPr>
                <a:t>Faculty Motivation</a:t>
              </a:r>
            </a:p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</a:rPr>
                <a:t>(Feldman &amp; Paulsen, 1999)</a:t>
              </a:r>
              <a:endParaRPr lang="en-US" sz="12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9595026" y="3974161"/>
            <a:ext cx="2178811" cy="12908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kern="1200" dirty="0" smtClean="0">
                <a:solidFill>
                  <a:schemeClr val="tx1"/>
                </a:solidFill>
              </a:rPr>
              <a:t>Staff Productivity </a:t>
            </a:r>
          </a:p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chemeClr val="tx1"/>
                </a:solidFill>
              </a:rPr>
              <a:t>(Harter et al, 2003; </a:t>
            </a:r>
            <a:r>
              <a:rPr lang="en-US" sz="1200" kern="1200" dirty="0" err="1" smtClean="0">
                <a:solidFill>
                  <a:schemeClr val="tx1"/>
                </a:solidFill>
              </a:rPr>
              <a:t>Lok</a:t>
            </a:r>
            <a:r>
              <a:rPr lang="en-US" sz="1200" kern="1200" dirty="0" smtClean="0">
                <a:solidFill>
                  <a:schemeClr val="tx1"/>
                </a:solidFill>
              </a:rPr>
              <a:t> &amp; Crawford, 2004</a:t>
            </a:r>
            <a:r>
              <a:rPr lang="en-US" sz="1200" dirty="0">
                <a:solidFill>
                  <a:schemeClr val="tx1"/>
                </a:solidFill>
              </a:rPr>
              <a:t>)</a:t>
            </a:r>
            <a:endParaRPr lang="en-US" sz="12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91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73" y="1366170"/>
            <a:ext cx="63106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A group </a:t>
            </a:r>
            <a:r>
              <a:rPr lang="en-CA" sz="2400" dirty="0"/>
              <a:t>of educational researchers developed </a:t>
            </a:r>
            <a:r>
              <a:rPr lang="en-CA" sz="2400" dirty="0" smtClean="0"/>
              <a:t>a set of three </a:t>
            </a:r>
            <a:r>
              <a:rPr lang="en-CA" sz="2400" dirty="0"/>
              <a:t>Institutional Teaching Culture Perception Surveys (ITCPS) to capture a snapshot of teaching culture in a particular time frame, providing institutions with feedback on six levers </a:t>
            </a:r>
            <a:r>
              <a:rPr lang="en-CA" sz="1200" dirty="0"/>
              <a:t>(</a:t>
            </a:r>
            <a:r>
              <a:rPr lang="en-CA" sz="1200" dirty="0" err="1"/>
              <a:t>Hénard</a:t>
            </a:r>
            <a:r>
              <a:rPr lang="en-CA" sz="1200" dirty="0"/>
              <a:t> &amp; </a:t>
            </a:r>
            <a:r>
              <a:rPr lang="en-CA" sz="1200" dirty="0" err="1"/>
              <a:t>Roseveare</a:t>
            </a:r>
            <a:r>
              <a:rPr lang="en-CA" sz="1200" dirty="0"/>
              <a:t>, 2012; Kustra et al., 2014). </a:t>
            </a:r>
            <a:endParaRPr lang="en-CA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The surveys gather perceptions from staff, faculty and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In 2016-18 surveys were released in two phases at 7 institutions across Canada funded by a SSHRC Insight Development Grant. </a:t>
            </a:r>
            <a:endParaRPr lang="en-CA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Analysis and validation of surveys is on-going.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398580" y="0"/>
            <a:ext cx="8278308" cy="96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Teaching Culture Project Overview</a:t>
            </a:r>
            <a:endParaRPr lang="en-CA" b="1" dirty="0"/>
          </a:p>
        </p:txBody>
      </p:sp>
      <p:sp>
        <p:nvSpPr>
          <p:cNvPr id="8" name="Rectangle 7"/>
          <p:cNvSpPr/>
          <p:nvPr/>
        </p:nvSpPr>
        <p:spPr>
          <a:xfrm>
            <a:off x="208290" y="6334074"/>
            <a:ext cx="11542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 smtClean="0"/>
              <a:t>To read more about the project and other presentations, visit our website: https</a:t>
            </a:r>
            <a:r>
              <a:rPr lang="en-CA" dirty="0"/>
              <a:t>://qualityteachingculture.wordpress.com/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417" y="1810138"/>
            <a:ext cx="5651046" cy="3384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06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0" y="6549235"/>
            <a:ext cx="12280393" cy="3087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i="1" dirty="0" smtClean="0"/>
              <a:t>This project was supported by an Educational Developers Caucus Grant of the Society for Teaching and Learning in Higher Education.</a:t>
            </a:r>
            <a:endParaRPr lang="en-CA" sz="1600" i="1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355763502"/>
              </p:ext>
            </p:extLst>
          </p:nvPr>
        </p:nvGraphicFramePr>
        <p:xfrm>
          <a:off x="2544064" y="0"/>
          <a:ext cx="9544304" cy="6464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103238" y="2389083"/>
            <a:ext cx="2440825" cy="16866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b="1" dirty="0" smtClean="0"/>
              <a:t>Levers</a:t>
            </a:r>
          </a:p>
          <a:p>
            <a:pPr algn="ctr"/>
            <a:r>
              <a:rPr lang="en-CA" sz="1100" dirty="0" smtClean="0"/>
              <a:t>(</a:t>
            </a:r>
            <a:r>
              <a:rPr lang="en-CA" sz="1100" dirty="0" err="1"/>
              <a:t>Hénard</a:t>
            </a:r>
            <a:r>
              <a:rPr lang="en-CA" sz="1100" dirty="0"/>
              <a:t> &amp; </a:t>
            </a:r>
            <a:r>
              <a:rPr lang="en-CA" sz="1100" dirty="0" err="1" smtClean="0"/>
              <a:t>Roseveare</a:t>
            </a:r>
            <a:r>
              <a:rPr lang="en-CA" sz="1100" dirty="0" smtClean="0"/>
              <a:t>, 2012; </a:t>
            </a:r>
          </a:p>
          <a:p>
            <a:pPr algn="ctr"/>
            <a:r>
              <a:rPr lang="en-CA" sz="1100" dirty="0" smtClean="0"/>
              <a:t>Kustra et al., 2014) </a:t>
            </a:r>
            <a:endParaRPr lang="en-CA" sz="1100" dirty="0"/>
          </a:p>
        </p:txBody>
      </p:sp>
    </p:spTree>
    <p:extLst>
      <p:ext uri="{BB962C8B-B14F-4D97-AF65-F5344CB8AC3E}">
        <p14:creationId xmlns:p14="http://schemas.microsoft.com/office/powerpoint/2010/main" val="3988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1" y="52433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Facilitated Conversation: Part 1</a:t>
            </a:r>
            <a:endParaRPr lang="en-CA" b="1" dirty="0"/>
          </a:p>
        </p:txBody>
      </p:sp>
      <p:sp>
        <p:nvSpPr>
          <p:cNvPr id="6" name="Action Button: Sound 5">
            <a:hlinkClick r:id="" action="ppaction://noaction" highlightClick="1">
              <a:snd r:embed="rId3" name="applause.wav"/>
            </a:hlinkClick>
          </p:cNvPr>
          <p:cNvSpPr/>
          <p:nvPr/>
        </p:nvSpPr>
        <p:spPr>
          <a:xfrm>
            <a:off x="6994865" y="1485446"/>
            <a:ext cx="475488" cy="465382"/>
          </a:xfrm>
          <a:prstGeom prst="actionButtonSou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" y="2138995"/>
            <a:ext cx="12191999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CA" sz="3200" dirty="0"/>
              <a:t>What kind of teaching culture do you see at your institution</a:t>
            </a:r>
            <a:r>
              <a:rPr lang="en-CA" sz="3200" dirty="0" smtClean="0"/>
              <a:t>?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18243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843347" y="-49245"/>
            <a:ext cx="12192000" cy="1153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 smtClean="0"/>
              <a:t>The Repository Overview</a:t>
            </a:r>
            <a:endParaRPr lang="en-CA" b="1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549235"/>
            <a:ext cx="12280393" cy="3087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i="1" dirty="0" smtClean="0"/>
              <a:t>This project was supported by an Educational Developers Caucus Grant of the Society for Teaching and Learning in Higher Education.</a:t>
            </a:r>
            <a:endParaRPr lang="en-CA" sz="16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-1" y="1195337"/>
            <a:ext cx="80962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Designed as a companion resource to the ITCP surveys.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Provide ideas for how we might strengthen a particular lever to enhance teaching culture.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Practices were gathered through </a:t>
            </a:r>
            <a:r>
              <a:rPr lang="en-CA" sz="2400" dirty="0" err="1" smtClean="0"/>
              <a:t>listservs</a:t>
            </a:r>
            <a:r>
              <a:rPr lang="en-CA" sz="2400" dirty="0" smtClean="0"/>
              <a:t>, conference presentations and word-of-mouth requests.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Some of the practices identified will have been formally assessed for their impact; some are applications of established theory or research evidence; while others represent the wisdom of practice developed in an individual institution or discipline</a:t>
            </a:r>
            <a:r>
              <a:rPr lang="en-US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Practices will be relevant to enhancing more than one lever.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Open to multiple applications and adaptations, depending on local context.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repository is expected to be released in September 2019.</a:t>
            </a:r>
            <a:endParaRPr lang="en-CA" sz="2400" dirty="0" smtClean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823340973"/>
              </p:ext>
            </p:extLst>
          </p:nvPr>
        </p:nvGraphicFramePr>
        <p:xfrm>
          <a:off x="8096205" y="1571522"/>
          <a:ext cx="3940285" cy="4297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7208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68419"/>
            <a:ext cx="6940297" cy="37792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3161" y="100584"/>
            <a:ext cx="6738839" cy="34624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0" y="6647689"/>
            <a:ext cx="12192000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  <p:sp>
        <p:nvSpPr>
          <p:cNvPr id="15" name="Curved Right Arrow 14"/>
          <p:cNvSpPr/>
          <p:nvPr/>
        </p:nvSpPr>
        <p:spPr>
          <a:xfrm>
            <a:off x="1097280" y="922582"/>
            <a:ext cx="4224528" cy="1756610"/>
          </a:xfrm>
          <a:prstGeom prst="curv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6" name="Curved Left Arrow 15"/>
          <p:cNvSpPr/>
          <p:nvPr/>
        </p:nvSpPr>
        <p:spPr>
          <a:xfrm>
            <a:off x="7159752" y="3813048"/>
            <a:ext cx="4608576" cy="203911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523328" y="4358530"/>
            <a:ext cx="2682799" cy="57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200" b="1" dirty="0" smtClean="0"/>
              <a:t>Examples</a:t>
            </a:r>
            <a:endParaRPr lang="en-CA" sz="3200" b="1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561005" y="1123202"/>
            <a:ext cx="2589493" cy="112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200" b="1" dirty="0" smtClean="0"/>
              <a:t>Repository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270185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3532" y="222705"/>
            <a:ext cx="7572163" cy="31880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59" y="3410712"/>
            <a:ext cx="7308754" cy="32278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468881" cy="922582"/>
          </a:xfrm>
          <a:prstGeom prst="rect">
            <a:avLst/>
          </a:prstGeom>
        </p:spPr>
      </p:pic>
      <p:sp>
        <p:nvSpPr>
          <p:cNvPr id="8" name="Curved Right Arrow 7"/>
          <p:cNvSpPr/>
          <p:nvPr/>
        </p:nvSpPr>
        <p:spPr>
          <a:xfrm>
            <a:off x="164592" y="1187758"/>
            <a:ext cx="4224528" cy="1756610"/>
          </a:xfrm>
          <a:prstGeom prst="curv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>
            <a:off x="7437119" y="3785615"/>
            <a:ext cx="4608576" cy="2039112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0" y="6647689"/>
            <a:ext cx="12192000" cy="2500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400" i="1" dirty="0" smtClean="0"/>
              <a:t>This project was supported by an Educational Developers Caucus Grant of the Society for Teaching and Learning in Higher Education.</a:t>
            </a:r>
            <a:endParaRPr lang="en-CA" sz="1400" i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884039" y="1388926"/>
            <a:ext cx="2589493" cy="112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200" b="1" dirty="0" smtClean="0"/>
              <a:t>Repository</a:t>
            </a:r>
            <a:endParaRPr lang="en-CA" sz="3200" b="1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523328" y="4358530"/>
            <a:ext cx="2682799" cy="57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200" b="1" dirty="0" smtClean="0"/>
              <a:t>Examples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6485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2211</Words>
  <Application>Microsoft Office PowerPoint</Application>
  <PresentationFormat>Widescreen</PresentationFormat>
  <Paragraphs>137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(body)</vt:lpstr>
      <vt:lpstr>Calibri Light</vt:lpstr>
      <vt:lpstr>Times New Roman</vt:lpstr>
      <vt:lpstr>Office Theme</vt:lpstr>
      <vt:lpstr>Exchanging Practices that Drive Cultural Change in Higher Education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Exchanging Practices that Drive Cultural Change in Higher Education</dc:title>
  <dc:creator>Lindsay Shaw</dc:creator>
  <cp:lastModifiedBy>Lindsay Shaw</cp:lastModifiedBy>
  <cp:revision>41</cp:revision>
  <cp:lastPrinted>2019-04-12T17:44:20Z</cp:lastPrinted>
  <dcterms:created xsi:type="dcterms:W3CDTF">2019-04-08T14:02:42Z</dcterms:created>
  <dcterms:modified xsi:type="dcterms:W3CDTF">2019-05-15T19:01:48Z</dcterms:modified>
</cp:coreProperties>
</file>