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0" r:id="rId1"/>
  </p:sldMasterIdLst>
  <p:notesMasterIdLst>
    <p:notesMasterId r:id="rId24"/>
  </p:notesMasterIdLst>
  <p:handoutMasterIdLst>
    <p:handoutMasterId r:id="rId25"/>
  </p:handoutMasterIdLst>
  <p:sldIdLst>
    <p:sldId id="273" r:id="rId2"/>
    <p:sldId id="283" r:id="rId3"/>
    <p:sldId id="284" r:id="rId4"/>
    <p:sldId id="286" r:id="rId5"/>
    <p:sldId id="268" r:id="rId6"/>
    <p:sldId id="280" r:id="rId7"/>
    <p:sldId id="274" r:id="rId8"/>
    <p:sldId id="288" r:id="rId9"/>
    <p:sldId id="289" r:id="rId10"/>
    <p:sldId id="266" r:id="rId11"/>
    <p:sldId id="270" r:id="rId12"/>
    <p:sldId id="262" r:id="rId13"/>
    <p:sldId id="271" r:id="rId14"/>
    <p:sldId id="257" r:id="rId15"/>
    <p:sldId id="258" r:id="rId16"/>
    <p:sldId id="277" r:id="rId17"/>
    <p:sldId id="260" r:id="rId18"/>
    <p:sldId id="278" r:id="rId19"/>
    <p:sldId id="261" r:id="rId20"/>
    <p:sldId id="279" r:id="rId21"/>
    <p:sldId id="272" r:id="rId22"/>
    <p:sldId id="290"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2F"/>
    <a:srgbClr val="173377"/>
    <a:srgbClr val="436712"/>
    <a:srgbClr val="97003C"/>
    <a:srgbClr val="082AB0"/>
    <a:srgbClr val="0E3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38" autoAdjust="0"/>
    <p:restoredTop sz="82486" autoAdjust="0"/>
  </p:normalViewPr>
  <p:slideViewPr>
    <p:cSldViewPr showGuides="1">
      <p:cViewPr>
        <p:scale>
          <a:sx n="94" d="100"/>
          <a:sy n="94" d="100"/>
        </p:scale>
        <p:origin x="-1640" y="4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83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91177-1429-4E79-8FA0-E75553A1C305}"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CA"/>
        </a:p>
      </dgm:t>
    </dgm:pt>
    <dgm:pt modelId="{B01C7ABD-549F-472A-9EA2-D1B56C6E87F4}">
      <dgm:prSet phldrT="[Text]" custT="1"/>
      <dgm:spPr/>
      <dgm:t>
        <a:bodyPr/>
        <a:lstStyle/>
        <a:p>
          <a:r>
            <a:rPr lang="en-CA" sz="2200" dirty="0" smtClean="0">
              <a:latin typeface="+mn-lt"/>
            </a:rPr>
            <a:t>Institutional Culture</a:t>
          </a:r>
          <a:endParaRPr lang="en-CA" sz="2200" dirty="0">
            <a:latin typeface="+mn-lt"/>
          </a:endParaRPr>
        </a:p>
      </dgm:t>
    </dgm:pt>
    <dgm:pt modelId="{BCC1C3B0-D1D9-4157-A23B-4A9CFEE4B44C}" type="parTrans" cxnId="{DFFE7B39-BA23-43F5-A4EB-FC641EC0FC5C}">
      <dgm:prSet/>
      <dgm:spPr/>
      <dgm:t>
        <a:bodyPr/>
        <a:lstStyle/>
        <a:p>
          <a:endParaRPr lang="en-CA"/>
        </a:p>
      </dgm:t>
    </dgm:pt>
    <dgm:pt modelId="{86C60884-D02D-42C8-9FBB-C4823D634225}" type="sibTrans" cxnId="{DFFE7B39-BA23-43F5-A4EB-FC641EC0FC5C}">
      <dgm:prSet/>
      <dgm:spPr>
        <a:solidFill>
          <a:schemeClr val="accent2">
            <a:lumMod val="50000"/>
          </a:schemeClr>
        </a:solidFill>
      </dgm:spPr>
      <dgm:t>
        <a:bodyPr/>
        <a:lstStyle/>
        <a:p>
          <a:endParaRPr lang="en-CA"/>
        </a:p>
      </dgm:t>
    </dgm:pt>
    <dgm:pt modelId="{4B3070FB-F74E-4EDF-B105-F92009CB72DF}">
      <dgm:prSet phldrT="[Text]" custT="1"/>
      <dgm:spPr/>
      <dgm:t>
        <a:bodyPr/>
        <a:lstStyle/>
        <a:p>
          <a:r>
            <a:rPr lang="en-CA" sz="2200" dirty="0" smtClean="0">
              <a:latin typeface="+mn-lt"/>
            </a:rPr>
            <a:t>Perceptions, behaviours, norms</a:t>
          </a:r>
          <a:endParaRPr lang="en-CA" sz="2200" dirty="0">
            <a:latin typeface="+mn-lt"/>
          </a:endParaRPr>
        </a:p>
      </dgm:t>
    </dgm:pt>
    <dgm:pt modelId="{6C6443A9-BAB7-4C06-92D5-300FFA8A3F48}" type="parTrans" cxnId="{9ED0610A-8491-4816-BC28-E5F6610DB007}">
      <dgm:prSet/>
      <dgm:spPr/>
      <dgm:t>
        <a:bodyPr/>
        <a:lstStyle/>
        <a:p>
          <a:endParaRPr lang="en-CA"/>
        </a:p>
      </dgm:t>
    </dgm:pt>
    <dgm:pt modelId="{E882D653-4586-43DA-813A-ADFBB5D58F10}" type="sibTrans" cxnId="{9ED0610A-8491-4816-BC28-E5F6610DB007}">
      <dgm:prSet/>
      <dgm:spPr>
        <a:solidFill>
          <a:schemeClr val="bg2">
            <a:lumMod val="75000"/>
          </a:schemeClr>
        </a:solidFill>
      </dgm:spPr>
      <dgm:t>
        <a:bodyPr/>
        <a:lstStyle/>
        <a:p>
          <a:endParaRPr lang="en-CA"/>
        </a:p>
      </dgm:t>
    </dgm:pt>
    <dgm:pt modelId="{E265FE5E-0C04-4951-9E69-D58C451A873F}" type="pres">
      <dgm:prSet presAssocID="{94D91177-1429-4E79-8FA0-E75553A1C305}" presName="cycle" presStyleCnt="0">
        <dgm:presLayoutVars>
          <dgm:dir/>
          <dgm:resizeHandles val="exact"/>
        </dgm:presLayoutVars>
      </dgm:prSet>
      <dgm:spPr/>
      <dgm:t>
        <a:bodyPr/>
        <a:lstStyle/>
        <a:p>
          <a:endParaRPr lang="en-CA"/>
        </a:p>
      </dgm:t>
    </dgm:pt>
    <dgm:pt modelId="{316F4717-AEF9-4E19-9570-32D274A48589}" type="pres">
      <dgm:prSet presAssocID="{B01C7ABD-549F-472A-9EA2-D1B56C6E87F4}" presName="dummy" presStyleCnt="0"/>
      <dgm:spPr/>
    </dgm:pt>
    <dgm:pt modelId="{DBAEFB62-7381-459E-87F1-D6AD6220AF4A}" type="pres">
      <dgm:prSet presAssocID="{B01C7ABD-549F-472A-9EA2-D1B56C6E87F4}" presName="node" presStyleLbl="revTx" presStyleIdx="0" presStyleCnt="2" custScaleX="135695">
        <dgm:presLayoutVars>
          <dgm:bulletEnabled val="1"/>
        </dgm:presLayoutVars>
      </dgm:prSet>
      <dgm:spPr/>
      <dgm:t>
        <a:bodyPr/>
        <a:lstStyle/>
        <a:p>
          <a:endParaRPr lang="en-CA"/>
        </a:p>
      </dgm:t>
    </dgm:pt>
    <dgm:pt modelId="{7BE18F43-8D62-4F54-B9FB-7012E9D8E59F}" type="pres">
      <dgm:prSet presAssocID="{86C60884-D02D-42C8-9FBB-C4823D634225}" presName="sibTrans" presStyleLbl="node1" presStyleIdx="0" presStyleCnt="2"/>
      <dgm:spPr/>
      <dgm:t>
        <a:bodyPr/>
        <a:lstStyle/>
        <a:p>
          <a:endParaRPr lang="en-CA"/>
        </a:p>
      </dgm:t>
    </dgm:pt>
    <dgm:pt modelId="{ED3CE6FC-B03C-459E-AB97-4F4313381A42}" type="pres">
      <dgm:prSet presAssocID="{4B3070FB-F74E-4EDF-B105-F92009CB72DF}" presName="dummy" presStyleCnt="0"/>
      <dgm:spPr/>
    </dgm:pt>
    <dgm:pt modelId="{89AE83F6-3EB0-4BFE-A6A9-05A982B728B2}" type="pres">
      <dgm:prSet presAssocID="{4B3070FB-F74E-4EDF-B105-F92009CB72DF}" presName="node" presStyleLbl="revTx" presStyleIdx="1" presStyleCnt="2" custScaleX="150140">
        <dgm:presLayoutVars>
          <dgm:bulletEnabled val="1"/>
        </dgm:presLayoutVars>
      </dgm:prSet>
      <dgm:spPr/>
      <dgm:t>
        <a:bodyPr/>
        <a:lstStyle/>
        <a:p>
          <a:endParaRPr lang="en-CA"/>
        </a:p>
      </dgm:t>
    </dgm:pt>
    <dgm:pt modelId="{40B715FE-F57C-4086-9D7D-729FEDCB05DD}" type="pres">
      <dgm:prSet presAssocID="{E882D653-4586-43DA-813A-ADFBB5D58F10}" presName="sibTrans" presStyleLbl="node1" presStyleIdx="1" presStyleCnt="2"/>
      <dgm:spPr/>
      <dgm:t>
        <a:bodyPr/>
        <a:lstStyle/>
        <a:p>
          <a:endParaRPr lang="en-CA"/>
        </a:p>
      </dgm:t>
    </dgm:pt>
  </dgm:ptLst>
  <dgm:cxnLst>
    <dgm:cxn modelId="{7C053F79-D669-43CC-8EF0-596D38099754}" type="presOf" srcId="{94D91177-1429-4E79-8FA0-E75553A1C305}" destId="{E265FE5E-0C04-4951-9E69-D58C451A873F}" srcOrd="0" destOrd="0" presId="urn:microsoft.com/office/officeart/2005/8/layout/cycle1"/>
    <dgm:cxn modelId="{B9CE429C-E142-4C6A-8242-F1D0B956AA4F}" type="presOf" srcId="{86C60884-D02D-42C8-9FBB-C4823D634225}" destId="{7BE18F43-8D62-4F54-B9FB-7012E9D8E59F}" srcOrd="0" destOrd="0" presId="urn:microsoft.com/office/officeart/2005/8/layout/cycle1"/>
    <dgm:cxn modelId="{DFFE7B39-BA23-43F5-A4EB-FC641EC0FC5C}" srcId="{94D91177-1429-4E79-8FA0-E75553A1C305}" destId="{B01C7ABD-549F-472A-9EA2-D1B56C6E87F4}" srcOrd="0" destOrd="0" parTransId="{BCC1C3B0-D1D9-4157-A23B-4A9CFEE4B44C}" sibTransId="{86C60884-D02D-42C8-9FBB-C4823D634225}"/>
    <dgm:cxn modelId="{3D1CA5E2-10B5-49BE-8EEB-F59E76EC5426}" type="presOf" srcId="{4B3070FB-F74E-4EDF-B105-F92009CB72DF}" destId="{89AE83F6-3EB0-4BFE-A6A9-05A982B728B2}" srcOrd="0" destOrd="0" presId="urn:microsoft.com/office/officeart/2005/8/layout/cycle1"/>
    <dgm:cxn modelId="{70AF15EE-0438-4019-9127-C053EAACB555}" type="presOf" srcId="{E882D653-4586-43DA-813A-ADFBB5D58F10}" destId="{40B715FE-F57C-4086-9D7D-729FEDCB05DD}" srcOrd="0" destOrd="0" presId="urn:microsoft.com/office/officeart/2005/8/layout/cycle1"/>
    <dgm:cxn modelId="{CB7A3018-39E1-4A25-BD76-E9801279D6F5}" type="presOf" srcId="{B01C7ABD-549F-472A-9EA2-D1B56C6E87F4}" destId="{DBAEFB62-7381-459E-87F1-D6AD6220AF4A}" srcOrd="0" destOrd="0" presId="urn:microsoft.com/office/officeart/2005/8/layout/cycle1"/>
    <dgm:cxn modelId="{9ED0610A-8491-4816-BC28-E5F6610DB007}" srcId="{94D91177-1429-4E79-8FA0-E75553A1C305}" destId="{4B3070FB-F74E-4EDF-B105-F92009CB72DF}" srcOrd="1" destOrd="0" parTransId="{6C6443A9-BAB7-4C06-92D5-300FFA8A3F48}" sibTransId="{E882D653-4586-43DA-813A-ADFBB5D58F10}"/>
    <dgm:cxn modelId="{B6E86A3A-FFCB-4595-84CA-0224A5A6C90C}" type="presParOf" srcId="{E265FE5E-0C04-4951-9E69-D58C451A873F}" destId="{316F4717-AEF9-4E19-9570-32D274A48589}" srcOrd="0" destOrd="0" presId="urn:microsoft.com/office/officeart/2005/8/layout/cycle1"/>
    <dgm:cxn modelId="{3ECCF5FF-E299-41F7-A440-BD883D9E7183}" type="presParOf" srcId="{E265FE5E-0C04-4951-9E69-D58C451A873F}" destId="{DBAEFB62-7381-459E-87F1-D6AD6220AF4A}" srcOrd="1" destOrd="0" presId="urn:microsoft.com/office/officeart/2005/8/layout/cycle1"/>
    <dgm:cxn modelId="{7D8BB552-D195-4311-9542-6B7AE4376916}" type="presParOf" srcId="{E265FE5E-0C04-4951-9E69-D58C451A873F}" destId="{7BE18F43-8D62-4F54-B9FB-7012E9D8E59F}" srcOrd="2" destOrd="0" presId="urn:microsoft.com/office/officeart/2005/8/layout/cycle1"/>
    <dgm:cxn modelId="{D41003D0-786E-4B7C-ABEA-489871334483}" type="presParOf" srcId="{E265FE5E-0C04-4951-9E69-D58C451A873F}" destId="{ED3CE6FC-B03C-459E-AB97-4F4313381A42}" srcOrd="3" destOrd="0" presId="urn:microsoft.com/office/officeart/2005/8/layout/cycle1"/>
    <dgm:cxn modelId="{2E63A1C0-03C3-4C94-A9EF-E53AF69BF36C}" type="presParOf" srcId="{E265FE5E-0C04-4951-9E69-D58C451A873F}" destId="{89AE83F6-3EB0-4BFE-A6A9-05A982B728B2}" srcOrd="4" destOrd="0" presId="urn:microsoft.com/office/officeart/2005/8/layout/cycle1"/>
    <dgm:cxn modelId="{38190B55-73B3-4AA8-960D-AC94BD2BFDEB}" type="presParOf" srcId="{E265FE5E-0C04-4951-9E69-D58C451A873F}" destId="{40B715FE-F57C-4086-9D7D-729FEDCB05DD}"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10FA6-97C0-40B8-8FB9-73A38BD785A0}" type="doc">
      <dgm:prSet loTypeId="urn:microsoft.com/office/officeart/2005/8/layout/chart3" loCatId="cycle" qsTypeId="urn:microsoft.com/office/officeart/2005/8/quickstyle/simple2" qsCatId="simple" csTypeId="urn:microsoft.com/office/officeart/2005/8/colors/accent0_3" csCatId="mainScheme" phldr="1"/>
      <dgm:spPr/>
    </dgm:pt>
    <dgm:pt modelId="{F0A2E83A-E238-4D9D-8FBC-582444007510}">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lIns="0" tIns="0" rIns="0" bIns="0"/>
        <a:lstStyle/>
        <a:p>
          <a:r>
            <a:rPr lang="en-CA" sz="2000" b="1" dirty="0" smtClean="0"/>
            <a:t>Teaching is </a:t>
          </a:r>
          <a:r>
            <a:rPr lang="en-CA" sz="2000" b="0" dirty="0" smtClean="0"/>
            <a:t>recognized</a:t>
          </a:r>
          <a:r>
            <a:rPr lang="en-CA" sz="2000" b="1" dirty="0" smtClean="0"/>
            <a:t> in strategic initiatives and practices</a:t>
          </a:r>
          <a:endParaRPr lang="en-CA" sz="2000" b="1" dirty="0"/>
        </a:p>
      </dgm:t>
    </dgm:pt>
    <dgm:pt modelId="{C5C57F95-6913-4514-96A0-E89AC4F7BE0B}" type="parTrans" cxnId="{DEB88523-779D-43D1-B323-A9B35807B044}">
      <dgm:prSet/>
      <dgm:spPr/>
      <dgm:t>
        <a:bodyPr/>
        <a:lstStyle/>
        <a:p>
          <a:endParaRPr lang="en-CA"/>
        </a:p>
      </dgm:t>
    </dgm:pt>
    <dgm:pt modelId="{DD9085C1-54EC-4536-A68E-082182D84A65}" type="sibTrans" cxnId="{DEB88523-779D-43D1-B323-A9B35807B044}">
      <dgm:prSet/>
      <dgm:spPr/>
      <dgm:t>
        <a:bodyPr/>
        <a:lstStyle/>
        <a:p>
          <a:endParaRPr lang="en-CA"/>
        </a:p>
      </dgm:t>
    </dgm:pt>
    <dgm:pt modelId="{D85F6F86-BA79-4D4C-B6CC-D719AA4217BF}">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i="0" dirty="0" smtClean="0"/>
            <a:t>Assessment of teaching is constructive and flexible</a:t>
          </a:r>
          <a:endParaRPr lang="en-CA" sz="2000" i="0" dirty="0"/>
        </a:p>
      </dgm:t>
    </dgm:pt>
    <dgm:pt modelId="{2BD28C7E-0BA1-428A-9B50-78456235E753}" type="parTrans" cxnId="{F390884F-ABC3-403F-902E-85AF6B368347}">
      <dgm:prSet/>
      <dgm:spPr/>
      <dgm:t>
        <a:bodyPr/>
        <a:lstStyle/>
        <a:p>
          <a:endParaRPr lang="en-CA"/>
        </a:p>
      </dgm:t>
    </dgm:pt>
    <dgm:pt modelId="{5072E15A-CD54-40E9-A477-052FE5209962}" type="sibTrans" cxnId="{F390884F-ABC3-403F-902E-85AF6B368347}">
      <dgm:prSet/>
      <dgm:spPr/>
      <dgm:t>
        <a:bodyPr/>
        <a:lstStyle/>
        <a:p>
          <a:endParaRPr lang="en-CA"/>
        </a:p>
      </dgm:t>
    </dgm:pt>
    <dgm:pt modelId="{EACDEBD7-2A8E-49C5-A0F2-6C8413B38736}">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Faculty are encouraged to develop as teachers</a:t>
          </a:r>
          <a:endParaRPr lang="en-CA" sz="2000" b="1" dirty="0"/>
        </a:p>
      </dgm:t>
    </dgm:pt>
    <dgm:pt modelId="{88579DE1-32E4-4C62-9F1B-C34612A5D563}" type="parTrans" cxnId="{101FFE0C-454F-4AAC-A1BB-7B66080189EE}">
      <dgm:prSet/>
      <dgm:spPr/>
      <dgm:t>
        <a:bodyPr/>
        <a:lstStyle/>
        <a:p>
          <a:endParaRPr lang="en-CA"/>
        </a:p>
      </dgm:t>
    </dgm:pt>
    <dgm:pt modelId="{E87B9CF2-D80D-439A-AF84-FEDB1501455E}" type="sibTrans" cxnId="{101FFE0C-454F-4AAC-A1BB-7B66080189EE}">
      <dgm:prSet/>
      <dgm:spPr/>
      <dgm:t>
        <a:bodyPr/>
        <a:lstStyle/>
        <a:p>
          <a:endParaRPr lang="en-CA"/>
        </a:p>
      </dgm:t>
    </dgm:pt>
    <dgm:pt modelId="{3EBF6299-3FEA-480F-AD78-F849BF87078F}">
      <dgm:prSet phldrT="[Text]"/>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i="0" dirty="0" smtClean="0"/>
            <a:t>Infrastructure exists to support teaching</a:t>
          </a:r>
          <a:endParaRPr lang="en-CA" i="0" dirty="0"/>
        </a:p>
      </dgm:t>
    </dgm:pt>
    <dgm:pt modelId="{DD53B9A1-C0B0-44E7-B759-C3F6F781A28B}" type="parTrans" cxnId="{D4EFD822-8683-44D6-B755-FD1D86366051}">
      <dgm:prSet/>
      <dgm:spPr/>
      <dgm:t>
        <a:bodyPr/>
        <a:lstStyle/>
        <a:p>
          <a:endParaRPr lang="en-CA"/>
        </a:p>
      </dgm:t>
    </dgm:pt>
    <dgm:pt modelId="{F63CF491-4BE8-4122-9E01-F5C9A2D7E0EB}" type="sibTrans" cxnId="{D4EFD822-8683-44D6-B755-FD1D86366051}">
      <dgm:prSet/>
      <dgm:spPr/>
      <dgm:t>
        <a:bodyPr/>
        <a:lstStyle/>
        <a:p>
          <a:endParaRPr lang="en-CA"/>
        </a:p>
      </dgm:t>
    </dgm:pt>
    <dgm:pt modelId="{F641D09A-B7C0-445E-851C-EA949C959427}">
      <dgm:prSet phldrT="[Text]" custT="1"/>
      <dgm:spPr>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dirty="0" smtClean="0"/>
            <a:t>Broad engagement around teaching occurs</a:t>
          </a:r>
          <a:endParaRPr lang="en-CA" sz="2000" b="1" dirty="0"/>
        </a:p>
      </dgm:t>
    </dgm:pt>
    <dgm:pt modelId="{A2A2E84C-ED38-4AA3-80DA-82670D7297E5}" type="parTrans" cxnId="{50C84FC8-B457-4F72-A82B-50A5340CAB27}">
      <dgm:prSet/>
      <dgm:spPr/>
      <dgm:t>
        <a:bodyPr/>
        <a:lstStyle/>
        <a:p>
          <a:endParaRPr lang="en-CA"/>
        </a:p>
      </dgm:t>
    </dgm:pt>
    <dgm:pt modelId="{B67A3970-4A10-44DC-A9A5-9E5EEC2BF01E}" type="sibTrans" cxnId="{50C84FC8-B457-4F72-A82B-50A5340CAB27}">
      <dgm:prSet/>
      <dgm:spPr/>
      <dgm:t>
        <a:bodyPr/>
        <a:lstStyle/>
        <a:p>
          <a:endParaRPr lang="en-CA"/>
        </a:p>
      </dgm:t>
    </dgm:pt>
    <dgm:pt modelId="{8D041313-0E79-493E-986E-FAA969E3180E}" type="pres">
      <dgm:prSet presAssocID="{CFB10FA6-97C0-40B8-8FB9-73A38BD785A0}" presName="compositeShape" presStyleCnt="0">
        <dgm:presLayoutVars>
          <dgm:chMax val="7"/>
          <dgm:dir/>
          <dgm:resizeHandles val="exact"/>
        </dgm:presLayoutVars>
      </dgm:prSet>
      <dgm:spPr/>
    </dgm:pt>
    <dgm:pt modelId="{88AFACC4-C5D6-40D9-9880-2CFA17EFC108}" type="pres">
      <dgm:prSet presAssocID="{CFB10FA6-97C0-40B8-8FB9-73A38BD785A0}" presName="wedge1" presStyleLbl="node1" presStyleIdx="0" presStyleCnt="5" custLinFactNeighborX="-3245" custLinFactNeighborY="4645"/>
      <dgm:spPr/>
      <dgm:t>
        <a:bodyPr/>
        <a:lstStyle/>
        <a:p>
          <a:endParaRPr lang="en-CA"/>
        </a:p>
      </dgm:t>
    </dgm:pt>
    <dgm:pt modelId="{3A0CEAEE-C56F-4D29-B3FA-2033E8664F50}" type="pres">
      <dgm:prSet presAssocID="{CFB10FA6-97C0-40B8-8FB9-73A38BD785A0}" presName="wedge1Tx" presStyleLbl="node1" presStyleIdx="0" presStyleCnt="5">
        <dgm:presLayoutVars>
          <dgm:chMax val="0"/>
          <dgm:chPref val="0"/>
          <dgm:bulletEnabled val="1"/>
        </dgm:presLayoutVars>
      </dgm:prSet>
      <dgm:spPr/>
      <dgm:t>
        <a:bodyPr/>
        <a:lstStyle/>
        <a:p>
          <a:endParaRPr lang="en-CA"/>
        </a:p>
      </dgm:t>
    </dgm:pt>
    <dgm:pt modelId="{C7BE63E8-ACE1-4557-9ACB-8C20A2B99299}" type="pres">
      <dgm:prSet presAssocID="{CFB10FA6-97C0-40B8-8FB9-73A38BD785A0}" presName="wedge2" presStyleLbl="node1" presStyleIdx="1" presStyleCnt="5"/>
      <dgm:spPr/>
      <dgm:t>
        <a:bodyPr/>
        <a:lstStyle/>
        <a:p>
          <a:endParaRPr lang="en-CA"/>
        </a:p>
      </dgm:t>
    </dgm:pt>
    <dgm:pt modelId="{A594535E-8DC3-4B2A-B4FD-13BFFFBFDFFB}" type="pres">
      <dgm:prSet presAssocID="{CFB10FA6-97C0-40B8-8FB9-73A38BD785A0}" presName="wedge2Tx" presStyleLbl="node1" presStyleIdx="1" presStyleCnt="5">
        <dgm:presLayoutVars>
          <dgm:chMax val="0"/>
          <dgm:chPref val="0"/>
          <dgm:bulletEnabled val="1"/>
        </dgm:presLayoutVars>
      </dgm:prSet>
      <dgm:spPr/>
      <dgm:t>
        <a:bodyPr/>
        <a:lstStyle/>
        <a:p>
          <a:endParaRPr lang="en-CA"/>
        </a:p>
      </dgm:t>
    </dgm:pt>
    <dgm:pt modelId="{33EDF178-6070-4321-BB55-3989096D531C}" type="pres">
      <dgm:prSet presAssocID="{CFB10FA6-97C0-40B8-8FB9-73A38BD785A0}" presName="wedge3" presStyleLbl="node1" presStyleIdx="2" presStyleCnt="5"/>
      <dgm:spPr/>
      <dgm:t>
        <a:bodyPr/>
        <a:lstStyle/>
        <a:p>
          <a:endParaRPr lang="en-CA"/>
        </a:p>
      </dgm:t>
    </dgm:pt>
    <dgm:pt modelId="{63BFCBC7-5DD0-484D-B5C8-50BCF8FD09C7}" type="pres">
      <dgm:prSet presAssocID="{CFB10FA6-97C0-40B8-8FB9-73A38BD785A0}" presName="wedge3Tx" presStyleLbl="node1" presStyleIdx="2" presStyleCnt="5">
        <dgm:presLayoutVars>
          <dgm:chMax val="0"/>
          <dgm:chPref val="0"/>
          <dgm:bulletEnabled val="1"/>
        </dgm:presLayoutVars>
      </dgm:prSet>
      <dgm:spPr/>
      <dgm:t>
        <a:bodyPr/>
        <a:lstStyle/>
        <a:p>
          <a:endParaRPr lang="en-CA"/>
        </a:p>
      </dgm:t>
    </dgm:pt>
    <dgm:pt modelId="{1B8025C3-C3A2-456A-A0E3-FA664B198AA2}" type="pres">
      <dgm:prSet presAssocID="{CFB10FA6-97C0-40B8-8FB9-73A38BD785A0}" presName="wedge4" presStyleLbl="node1" presStyleIdx="3" presStyleCnt="5"/>
      <dgm:spPr/>
      <dgm:t>
        <a:bodyPr/>
        <a:lstStyle/>
        <a:p>
          <a:endParaRPr lang="en-CA"/>
        </a:p>
      </dgm:t>
    </dgm:pt>
    <dgm:pt modelId="{F5EA2720-8798-447B-8A05-328BD1A4BCE4}" type="pres">
      <dgm:prSet presAssocID="{CFB10FA6-97C0-40B8-8FB9-73A38BD785A0}" presName="wedge4Tx" presStyleLbl="node1" presStyleIdx="3" presStyleCnt="5">
        <dgm:presLayoutVars>
          <dgm:chMax val="0"/>
          <dgm:chPref val="0"/>
          <dgm:bulletEnabled val="1"/>
        </dgm:presLayoutVars>
      </dgm:prSet>
      <dgm:spPr/>
      <dgm:t>
        <a:bodyPr/>
        <a:lstStyle/>
        <a:p>
          <a:endParaRPr lang="en-CA"/>
        </a:p>
      </dgm:t>
    </dgm:pt>
    <dgm:pt modelId="{01BEB11A-0C87-4734-AD07-E7CC9787A407}" type="pres">
      <dgm:prSet presAssocID="{CFB10FA6-97C0-40B8-8FB9-73A38BD785A0}" presName="wedge5" presStyleLbl="node1" presStyleIdx="4" presStyleCnt="5"/>
      <dgm:spPr/>
      <dgm:t>
        <a:bodyPr/>
        <a:lstStyle/>
        <a:p>
          <a:endParaRPr lang="en-CA"/>
        </a:p>
      </dgm:t>
    </dgm:pt>
    <dgm:pt modelId="{F2C4E2B1-29E2-4CAD-B92A-3176C29F5E77}" type="pres">
      <dgm:prSet presAssocID="{CFB10FA6-97C0-40B8-8FB9-73A38BD785A0}" presName="wedge5Tx" presStyleLbl="node1" presStyleIdx="4" presStyleCnt="5">
        <dgm:presLayoutVars>
          <dgm:chMax val="0"/>
          <dgm:chPref val="0"/>
          <dgm:bulletEnabled val="1"/>
        </dgm:presLayoutVars>
      </dgm:prSet>
      <dgm:spPr/>
      <dgm:t>
        <a:bodyPr/>
        <a:lstStyle/>
        <a:p>
          <a:endParaRPr lang="en-CA"/>
        </a:p>
      </dgm:t>
    </dgm:pt>
  </dgm:ptLst>
  <dgm:cxnLst>
    <dgm:cxn modelId="{DEB88523-779D-43D1-B323-A9B35807B044}" srcId="{CFB10FA6-97C0-40B8-8FB9-73A38BD785A0}" destId="{F0A2E83A-E238-4D9D-8FBC-582444007510}" srcOrd="0" destOrd="0" parTransId="{C5C57F95-6913-4514-96A0-E89AC4F7BE0B}" sibTransId="{DD9085C1-54EC-4536-A68E-082182D84A65}"/>
    <dgm:cxn modelId="{F390884F-ABC3-403F-902E-85AF6B368347}" srcId="{CFB10FA6-97C0-40B8-8FB9-73A38BD785A0}" destId="{D85F6F86-BA79-4D4C-B6CC-D719AA4217BF}" srcOrd="1" destOrd="0" parTransId="{2BD28C7E-0BA1-428A-9B50-78456235E753}" sibTransId="{5072E15A-CD54-40E9-A477-052FE5209962}"/>
    <dgm:cxn modelId="{5DDC5B1C-7A20-4751-BFEA-BA0B7A1C3D39}" type="presOf" srcId="{3EBF6299-3FEA-480F-AD78-F849BF87078F}" destId="{F5EA2720-8798-447B-8A05-328BD1A4BCE4}" srcOrd="1" destOrd="0" presId="urn:microsoft.com/office/officeart/2005/8/layout/chart3"/>
    <dgm:cxn modelId="{3D446EB9-B7D8-4673-AB4C-6967576F6DC1}" type="presOf" srcId="{3EBF6299-3FEA-480F-AD78-F849BF87078F}" destId="{1B8025C3-C3A2-456A-A0E3-FA664B198AA2}" srcOrd="0" destOrd="0" presId="urn:microsoft.com/office/officeart/2005/8/layout/chart3"/>
    <dgm:cxn modelId="{DF43CA80-626D-4AFF-B34B-A2A11E84DF13}" type="presOf" srcId="{F641D09A-B7C0-445E-851C-EA949C959427}" destId="{01BEB11A-0C87-4734-AD07-E7CC9787A407}" srcOrd="0" destOrd="0" presId="urn:microsoft.com/office/officeart/2005/8/layout/chart3"/>
    <dgm:cxn modelId="{D4EFD822-8683-44D6-B755-FD1D86366051}" srcId="{CFB10FA6-97C0-40B8-8FB9-73A38BD785A0}" destId="{3EBF6299-3FEA-480F-AD78-F849BF87078F}" srcOrd="3" destOrd="0" parTransId="{DD53B9A1-C0B0-44E7-B759-C3F6F781A28B}" sibTransId="{F63CF491-4BE8-4122-9E01-F5C9A2D7E0EB}"/>
    <dgm:cxn modelId="{FCD22BFE-CD20-4989-81E6-1DF20239CD72}" type="presOf" srcId="{F0A2E83A-E238-4D9D-8FBC-582444007510}" destId="{3A0CEAEE-C56F-4D29-B3FA-2033E8664F50}" srcOrd="1" destOrd="0" presId="urn:microsoft.com/office/officeart/2005/8/layout/chart3"/>
    <dgm:cxn modelId="{101FFE0C-454F-4AAC-A1BB-7B66080189EE}" srcId="{CFB10FA6-97C0-40B8-8FB9-73A38BD785A0}" destId="{EACDEBD7-2A8E-49C5-A0F2-6C8413B38736}" srcOrd="2" destOrd="0" parTransId="{88579DE1-32E4-4C62-9F1B-C34612A5D563}" sibTransId="{E87B9CF2-D80D-439A-AF84-FEDB1501455E}"/>
    <dgm:cxn modelId="{57A53E52-93E6-4F5E-A131-2C8464E0DBBB}" type="presOf" srcId="{F641D09A-B7C0-445E-851C-EA949C959427}" destId="{F2C4E2B1-29E2-4CAD-B92A-3176C29F5E77}" srcOrd="1" destOrd="0" presId="urn:microsoft.com/office/officeart/2005/8/layout/chart3"/>
    <dgm:cxn modelId="{FCC8F717-6656-42E3-932C-DB4EF3B4E9C1}" type="presOf" srcId="{CFB10FA6-97C0-40B8-8FB9-73A38BD785A0}" destId="{8D041313-0E79-493E-986E-FAA969E3180E}" srcOrd="0" destOrd="0" presId="urn:microsoft.com/office/officeart/2005/8/layout/chart3"/>
    <dgm:cxn modelId="{323F07E4-E218-418A-BF49-E98414501574}" type="presOf" srcId="{EACDEBD7-2A8E-49C5-A0F2-6C8413B38736}" destId="{33EDF178-6070-4321-BB55-3989096D531C}" srcOrd="0" destOrd="0" presId="urn:microsoft.com/office/officeart/2005/8/layout/chart3"/>
    <dgm:cxn modelId="{19A3ACF5-0068-42E0-90C2-ACC49405D1DD}" type="presOf" srcId="{D85F6F86-BA79-4D4C-B6CC-D719AA4217BF}" destId="{C7BE63E8-ACE1-4557-9ACB-8C20A2B99299}" srcOrd="0" destOrd="0" presId="urn:microsoft.com/office/officeart/2005/8/layout/chart3"/>
    <dgm:cxn modelId="{7B2C5CA4-4598-4E4D-9CD8-1DBE01C3EF37}" type="presOf" srcId="{D85F6F86-BA79-4D4C-B6CC-D719AA4217BF}" destId="{A594535E-8DC3-4B2A-B4FD-13BFFFBFDFFB}" srcOrd="1" destOrd="0" presId="urn:microsoft.com/office/officeart/2005/8/layout/chart3"/>
    <dgm:cxn modelId="{0BF9768D-6E3B-44C4-86B0-B6B764D129E7}" type="presOf" srcId="{F0A2E83A-E238-4D9D-8FBC-582444007510}" destId="{88AFACC4-C5D6-40D9-9880-2CFA17EFC108}" srcOrd="0" destOrd="0" presId="urn:microsoft.com/office/officeart/2005/8/layout/chart3"/>
    <dgm:cxn modelId="{09E91479-4CF6-4815-A912-FA33EA8B0700}" type="presOf" srcId="{EACDEBD7-2A8E-49C5-A0F2-6C8413B38736}" destId="{63BFCBC7-5DD0-484D-B5C8-50BCF8FD09C7}" srcOrd="1" destOrd="0" presId="urn:microsoft.com/office/officeart/2005/8/layout/chart3"/>
    <dgm:cxn modelId="{50C84FC8-B457-4F72-A82B-50A5340CAB27}" srcId="{CFB10FA6-97C0-40B8-8FB9-73A38BD785A0}" destId="{F641D09A-B7C0-445E-851C-EA949C959427}" srcOrd="4" destOrd="0" parTransId="{A2A2E84C-ED38-4AA3-80DA-82670D7297E5}" sibTransId="{B67A3970-4A10-44DC-A9A5-9E5EEC2BF01E}"/>
    <dgm:cxn modelId="{2F9F81F4-E5F6-4746-A5EB-BC055E6DBE13}" type="presParOf" srcId="{8D041313-0E79-493E-986E-FAA969E3180E}" destId="{88AFACC4-C5D6-40D9-9880-2CFA17EFC108}" srcOrd="0" destOrd="0" presId="urn:microsoft.com/office/officeart/2005/8/layout/chart3"/>
    <dgm:cxn modelId="{978F98F4-8D09-4223-B3AB-D774D3E23749}" type="presParOf" srcId="{8D041313-0E79-493E-986E-FAA969E3180E}" destId="{3A0CEAEE-C56F-4D29-B3FA-2033E8664F50}" srcOrd="1" destOrd="0" presId="urn:microsoft.com/office/officeart/2005/8/layout/chart3"/>
    <dgm:cxn modelId="{4CAD0266-F4C6-4977-B710-C7BEC28C0D6D}" type="presParOf" srcId="{8D041313-0E79-493E-986E-FAA969E3180E}" destId="{C7BE63E8-ACE1-4557-9ACB-8C20A2B99299}" srcOrd="2" destOrd="0" presId="urn:microsoft.com/office/officeart/2005/8/layout/chart3"/>
    <dgm:cxn modelId="{A6A8FDAD-F465-41D5-A0F8-53E5D89B8CB1}" type="presParOf" srcId="{8D041313-0E79-493E-986E-FAA969E3180E}" destId="{A594535E-8DC3-4B2A-B4FD-13BFFFBFDFFB}" srcOrd="3" destOrd="0" presId="urn:microsoft.com/office/officeart/2005/8/layout/chart3"/>
    <dgm:cxn modelId="{6381EFCB-D224-4CEF-ABF0-8B059BAC923A}" type="presParOf" srcId="{8D041313-0E79-493E-986E-FAA969E3180E}" destId="{33EDF178-6070-4321-BB55-3989096D531C}" srcOrd="4" destOrd="0" presId="urn:microsoft.com/office/officeart/2005/8/layout/chart3"/>
    <dgm:cxn modelId="{9A0E309C-5721-4138-AABF-60CDF2391FEC}" type="presParOf" srcId="{8D041313-0E79-493E-986E-FAA969E3180E}" destId="{63BFCBC7-5DD0-484D-B5C8-50BCF8FD09C7}" srcOrd="5" destOrd="0" presId="urn:microsoft.com/office/officeart/2005/8/layout/chart3"/>
    <dgm:cxn modelId="{31F5D850-2964-4623-84A7-FD94D63686FB}" type="presParOf" srcId="{8D041313-0E79-493E-986E-FAA969E3180E}" destId="{1B8025C3-C3A2-456A-A0E3-FA664B198AA2}" srcOrd="6" destOrd="0" presId="urn:microsoft.com/office/officeart/2005/8/layout/chart3"/>
    <dgm:cxn modelId="{B9996045-E292-4320-8B93-8DA4F5DB1857}" type="presParOf" srcId="{8D041313-0E79-493E-986E-FAA969E3180E}" destId="{F5EA2720-8798-447B-8A05-328BD1A4BCE4}" srcOrd="7" destOrd="0" presId="urn:microsoft.com/office/officeart/2005/8/layout/chart3"/>
    <dgm:cxn modelId="{7BDD8348-11F3-41BC-8C0E-3FF817A1586B}" type="presParOf" srcId="{8D041313-0E79-493E-986E-FAA969E3180E}" destId="{01BEB11A-0C87-4734-AD07-E7CC9787A407}" srcOrd="8" destOrd="0" presId="urn:microsoft.com/office/officeart/2005/8/layout/chart3"/>
    <dgm:cxn modelId="{849C496D-15AC-4E5A-9D5A-DC1537C070F9}" type="presParOf" srcId="{8D041313-0E79-493E-986E-FAA969E3180E}" destId="{F2C4E2B1-29E2-4CAD-B92A-3176C29F5E77}" srcOrd="9"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EFB62-7381-459E-87F1-D6AD6220AF4A}">
      <dsp:nvSpPr>
        <dsp:cNvPr id="0" name=""/>
        <dsp:cNvSpPr/>
      </dsp:nvSpPr>
      <dsp:spPr>
        <a:xfrm>
          <a:off x="3216759" y="625450"/>
          <a:ext cx="1611377" cy="118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CA" sz="2200" kern="1200" dirty="0" smtClean="0">
              <a:latin typeface="+mn-lt"/>
            </a:rPr>
            <a:t>Institutional Culture</a:t>
          </a:r>
          <a:endParaRPr lang="en-CA" sz="2200" kern="1200" dirty="0">
            <a:latin typeface="+mn-lt"/>
          </a:endParaRPr>
        </a:p>
      </dsp:txBody>
      <dsp:txXfrm>
        <a:off x="3216759" y="625450"/>
        <a:ext cx="1611377" cy="1187499"/>
      </dsp:txXfrm>
    </dsp:sp>
    <dsp:sp modelId="{7BE18F43-8D62-4F54-B9FB-7012E9D8E59F}">
      <dsp:nvSpPr>
        <dsp:cNvPr id="0" name=""/>
        <dsp:cNvSpPr/>
      </dsp:nvSpPr>
      <dsp:spPr>
        <a:xfrm>
          <a:off x="1832259" y="-1323"/>
          <a:ext cx="2441047" cy="2441047"/>
        </a:xfrm>
        <a:prstGeom prst="circularArrow">
          <a:avLst>
            <a:gd name="adj1" fmla="val 9486"/>
            <a:gd name="adj2" fmla="val 685265"/>
            <a:gd name="adj3" fmla="val 7849267"/>
            <a:gd name="adj4" fmla="val 2265468"/>
            <a:gd name="adj5" fmla="val 11067"/>
          </a:avLst>
        </a:prstGeom>
        <a:solidFill>
          <a:schemeClr val="accent2">
            <a:lumMod val="50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AE83F6-3EB0-4BFE-A6A9-05A982B728B2}">
      <dsp:nvSpPr>
        <dsp:cNvPr id="0" name=""/>
        <dsp:cNvSpPr/>
      </dsp:nvSpPr>
      <dsp:spPr>
        <a:xfrm>
          <a:off x="1191663" y="625450"/>
          <a:ext cx="1782911" cy="1187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CA" sz="2200" kern="1200" dirty="0" smtClean="0">
              <a:latin typeface="+mn-lt"/>
            </a:rPr>
            <a:t>Perceptions, behaviours, norms</a:t>
          </a:r>
          <a:endParaRPr lang="en-CA" sz="2200" kern="1200" dirty="0">
            <a:latin typeface="+mn-lt"/>
          </a:endParaRPr>
        </a:p>
      </dsp:txBody>
      <dsp:txXfrm>
        <a:off x="1191663" y="625450"/>
        <a:ext cx="1782911" cy="1187499"/>
      </dsp:txXfrm>
    </dsp:sp>
    <dsp:sp modelId="{40B715FE-F57C-4086-9D7D-729FEDCB05DD}">
      <dsp:nvSpPr>
        <dsp:cNvPr id="0" name=""/>
        <dsp:cNvSpPr/>
      </dsp:nvSpPr>
      <dsp:spPr>
        <a:xfrm>
          <a:off x="1832259" y="-1323"/>
          <a:ext cx="2441047" cy="2441047"/>
        </a:xfrm>
        <a:prstGeom prst="circularArrow">
          <a:avLst>
            <a:gd name="adj1" fmla="val 9486"/>
            <a:gd name="adj2" fmla="val 685265"/>
            <a:gd name="adj3" fmla="val 18649267"/>
            <a:gd name="adj4" fmla="val 13065468"/>
            <a:gd name="adj5" fmla="val 11067"/>
          </a:avLst>
        </a:prstGeom>
        <a:solidFill>
          <a:schemeClr val="bg2">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FACC4-C5D6-40D9-9880-2CFA17EFC108}">
      <dsp:nvSpPr>
        <dsp:cNvPr id="0" name=""/>
        <dsp:cNvSpPr/>
      </dsp:nvSpPr>
      <dsp:spPr>
        <a:xfrm>
          <a:off x="538717" y="677350"/>
          <a:ext cx="5760720" cy="5760720"/>
        </a:xfrm>
        <a:prstGeom prst="pie">
          <a:avLst>
            <a:gd name="adj1" fmla="val 16200000"/>
            <a:gd name="adj2" fmla="val 2052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CA" sz="2000" b="1" kern="1200" dirty="0" smtClean="0"/>
            <a:t>Teaching is </a:t>
          </a:r>
          <a:r>
            <a:rPr lang="en-CA" sz="2000" b="0" kern="1200" dirty="0" smtClean="0"/>
            <a:t>recognized</a:t>
          </a:r>
          <a:r>
            <a:rPr lang="en-CA" sz="2000" b="1" kern="1200" dirty="0" smtClean="0"/>
            <a:t> in strategic initiatives and practices</a:t>
          </a:r>
          <a:endParaRPr lang="en-CA" sz="2000" b="1" kern="1200" dirty="0"/>
        </a:p>
      </dsp:txBody>
      <dsp:txXfrm>
        <a:off x="3491772" y="1538029"/>
        <a:ext cx="1954530" cy="1337310"/>
      </dsp:txXfrm>
    </dsp:sp>
    <dsp:sp modelId="{C7BE63E8-ACE1-4557-9ACB-8C20A2B99299}">
      <dsp:nvSpPr>
        <dsp:cNvPr id="0" name=""/>
        <dsp:cNvSpPr/>
      </dsp:nvSpPr>
      <dsp:spPr>
        <a:xfrm>
          <a:off x="524027" y="687514"/>
          <a:ext cx="5760720" cy="5760720"/>
        </a:xfrm>
        <a:prstGeom prst="pie">
          <a:avLst>
            <a:gd name="adj1" fmla="val 20520000"/>
            <a:gd name="adj2" fmla="val 324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i="0" kern="1200" dirty="0" smtClean="0"/>
            <a:t>Assessment of teaching is constructive and flexible</a:t>
          </a:r>
          <a:endParaRPr lang="en-CA" sz="2000" i="0" kern="1200" dirty="0"/>
        </a:p>
      </dsp:txBody>
      <dsp:txXfrm>
        <a:off x="4289069" y="3293554"/>
        <a:ext cx="1714500" cy="1447038"/>
      </dsp:txXfrm>
    </dsp:sp>
    <dsp:sp modelId="{33EDF178-6070-4321-BB55-3989096D531C}">
      <dsp:nvSpPr>
        <dsp:cNvPr id="0" name=""/>
        <dsp:cNvSpPr/>
      </dsp:nvSpPr>
      <dsp:spPr>
        <a:xfrm>
          <a:off x="524027" y="687514"/>
          <a:ext cx="5760720" cy="5760720"/>
        </a:xfrm>
        <a:prstGeom prst="pie">
          <a:avLst>
            <a:gd name="adj1" fmla="val 3240000"/>
            <a:gd name="adj2" fmla="val 756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Faculty are encouraged to develop as teachers</a:t>
          </a:r>
          <a:endParaRPr lang="en-CA" sz="2000" b="1" kern="1200" dirty="0"/>
        </a:p>
      </dsp:txBody>
      <dsp:txXfrm>
        <a:off x="2375687" y="5008054"/>
        <a:ext cx="2057400" cy="1234440"/>
      </dsp:txXfrm>
    </dsp:sp>
    <dsp:sp modelId="{1B8025C3-C3A2-456A-A0E3-FA664B198AA2}">
      <dsp:nvSpPr>
        <dsp:cNvPr id="0" name=""/>
        <dsp:cNvSpPr/>
      </dsp:nvSpPr>
      <dsp:spPr>
        <a:xfrm>
          <a:off x="524027" y="687514"/>
          <a:ext cx="5760720" cy="5760720"/>
        </a:xfrm>
        <a:prstGeom prst="pie">
          <a:avLst>
            <a:gd name="adj1" fmla="val 7560000"/>
            <a:gd name="adj2" fmla="val 1188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i="0" kern="1200" dirty="0" smtClean="0"/>
            <a:t>Infrastructure exists to support teaching</a:t>
          </a:r>
          <a:endParaRPr lang="en-CA" sz="2200" i="0" kern="1200" dirty="0"/>
        </a:p>
      </dsp:txBody>
      <dsp:txXfrm>
        <a:off x="798347" y="3293554"/>
        <a:ext cx="1714500" cy="1447038"/>
      </dsp:txXfrm>
    </dsp:sp>
    <dsp:sp modelId="{01BEB11A-0C87-4734-AD07-E7CC9787A407}">
      <dsp:nvSpPr>
        <dsp:cNvPr id="0" name=""/>
        <dsp:cNvSpPr/>
      </dsp:nvSpPr>
      <dsp:spPr>
        <a:xfrm>
          <a:off x="524027" y="687514"/>
          <a:ext cx="5760720" cy="5760720"/>
        </a:xfrm>
        <a:prstGeom prst="pie">
          <a:avLst>
            <a:gd name="adj1" fmla="val 11880000"/>
            <a:gd name="adj2" fmla="val 16200000"/>
          </a:avLst>
        </a:prstGeom>
        <a:solidFill>
          <a:schemeClr val="accent2">
            <a:lumMod val="50000"/>
          </a:schemeClr>
        </a:solidFill>
        <a:ln w="349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Broad engagement around teaching occurs</a:t>
          </a:r>
          <a:endParaRPr lang="en-CA" sz="2000" b="1" kern="1200" dirty="0"/>
        </a:p>
      </dsp:txBody>
      <dsp:txXfrm>
        <a:off x="1364132" y="1565338"/>
        <a:ext cx="1954530" cy="133731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40E9165-E4B1-434A-A200-9503D4BB603B}" type="datetimeFigureOut">
              <a:rPr lang="en-US" smtClean="0"/>
              <a:pPr/>
              <a:t>16-06-04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25E2E871-BC97-478B-A739-DDBD7090C147}" type="slidenum">
              <a:rPr lang="en-US" smtClean="0"/>
              <a:pPr/>
              <a:t>‹#›</a:t>
            </a:fld>
            <a:endParaRPr lang="en-US"/>
          </a:p>
        </p:txBody>
      </p:sp>
    </p:spTree>
    <p:extLst>
      <p:ext uri="{BB962C8B-B14F-4D97-AF65-F5344CB8AC3E}">
        <p14:creationId xmlns:p14="http://schemas.microsoft.com/office/powerpoint/2010/main" val="2169758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9CC019C-0917-4591-AA98-4BF3F473064D}" type="datetimeFigureOut">
              <a:rPr lang="en-US" smtClean="0"/>
              <a:pPr/>
              <a:t>16-06-04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7130647-3D4F-4D16-A2C2-DA9FAC690FBA}" type="slidenum">
              <a:rPr lang="en-US" smtClean="0"/>
              <a:pPr/>
              <a:t>‹#›</a:t>
            </a:fld>
            <a:endParaRPr lang="en-US"/>
          </a:p>
        </p:txBody>
      </p:sp>
    </p:spTree>
    <p:extLst>
      <p:ext uri="{BB962C8B-B14F-4D97-AF65-F5344CB8AC3E}">
        <p14:creationId xmlns:p14="http://schemas.microsoft.com/office/powerpoint/2010/main" val="347584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EK</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a:t>
            </a:fld>
            <a:endParaRPr lang="en-US"/>
          </a:p>
        </p:txBody>
      </p:sp>
    </p:spTree>
    <p:extLst>
      <p:ext uri="{BB962C8B-B14F-4D97-AF65-F5344CB8AC3E}">
        <p14:creationId xmlns:p14="http://schemas.microsoft.com/office/powerpoint/2010/main" val="109337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Pb</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10</a:t>
            </a:fld>
            <a:endParaRPr lang="en-US"/>
          </a:p>
        </p:txBody>
      </p:sp>
    </p:spTree>
    <p:extLst>
      <p:ext uri="{BB962C8B-B14F-4D97-AF65-F5344CB8AC3E}">
        <p14:creationId xmlns:p14="http://schemas.microsoft.com/office/powerpoint/2010/main" val="18190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1:45 </a:t>
            </a:r>
          </a:p>
          <a:p>
            <a:endParaRPr lang="en-US" dirty="0" smtClean="0"/>
          </a:p>
          <a:p>
            <a:r>
              <a:rPr lang="en-US" dirty="0" smtClean="0"/>
              <a:t>Lori</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11</a:t>
            </a:fld>
            <a:endParaRPr lang="en-US"/>
          </a:p>
        </p:txBody>
      </p:sp>
    </p:spTree>
    <p:extLst>
      <p:ext uri="{BB962C8B-B14F-4D97-AF65-F5344CB8AC3E}">
        <p14:creationId xmlns:p14="http://schemas.microsoft.com/office/powerpoint/2010/main" val="294691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12</a:t>
            </a:fld>
            <a:endParaRPr lang="en-US"/>
          </a:p>
        </p:txBody>
      </p:sp>
    </p:spTree>
    <p:extLst>
      <p:ext uri="{BB962C8B-B14F-4D97-AF65-F5344CB8AC3E}">
        <p14:creationId xmlns:p14="http://schemas.microsoft.com/office/powerpoint/2010/main" val="361059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1:50</a:t>
            </a:r>
          </a:p>
          <a:p>
            <a:endParaRPr lang="en-US" dirty="0" smtClean="0"/>
          </a:p>
          <a:p>
            <a:r>
              <a:rPr lang="en-US" dirty="0" smtClean="0"/>
              <a:t>EK</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13</a:t>
            </a:fld>
            <a:endParaRPr lang="en-US"/>
          </a:p>
        </p:txBody>
      </p:sp>
    </p:spTree>
    <p:extLst>
      <p:ext uri="{BB962C8B-B14F-4D97-AF65-F5344CB8AC3E}">
        <p14:creationId xmlns:p14="http://schemas.microsoft.com/office/powerpoint/2010/main" val="1529891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EK</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14</a:t>
            </a:fld>
            <a:endParaRPr lang="en-US"/>
          </a:p>
        </p:txBody>
      </p:sp>
    </p:spTree>
    <p:extLst>
      <p:ext uri="{BB962C8B-B14F-4D97-AF65-F5344CB8AC3E}">
        <p14:creationId xmlns:p14="http://schemas.microsoft.com/office/powerpoint/2010/main" val="1216947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 out survey</a:t>
            </a:r>
          </a:p>
          <a:p>
            <a:endParaRPr lang="en-US" dirty="0" smtClean="0"/>
          </a:p>
          <a:p>
            <a:r>
              <a:rPr lang="en-US" dirty="0" smtClean="0"/>
              <a:t>What is on</a:t>
            </a:r>
            <a:r>
              <a:rPr lang="en-US" baseline="0" dirty="0" smtClean="0"/>
              <a:t> the screen is the way it will appear online</a:t>
            </a:r>
          </a:p>
          <a:p>
            <a:endParaRPr lang="en-US" baseline="0" dirty="0" smtClean="0"/>
          </a:p>
          <a:p>
            <a:r>
              <a:rPr lang="en-US" baseline="0" dirty="0" smtClean="0"/>
              <a:t>Goal over time is about enhancement and an institutions comparison to itself over time</a:t>
            </a:r>
          </a:p>
          <a:p>
            <a:endParaRPr lang="en-US" baseline="0" dirty="0" smtClean="0"/>
          </a:p>
          <a:p>
            <a:r>
              <a:rPr lang="en-US" baseline="0" dirty="0" smtClean="0"/>
              <a:t>Note:</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15</a:t>
            </a:fld>
            <a:endParaRPr lang="en-US"/>
          </a:p>
        </p:txBody>
      </p:sp>
    </p:spTree>
    <p:extLst>
      <p:ext uri="{BB962C8B-B14F-4D97-AF65-F5344CB8AC3E}">
        <p14:creationId xmlns:p14="http://schemas.microsoft.com/office/powerpoint/2010/main" val="157829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1:55 at the latest  </a:t>
            </a:r>
          </a:p>
          <a:p>
            <a:endParaRPr lang="en-US" dirty="0" smtClean="0"/>
          </a:p>
          <a:p>
            <a:r>
              <a:rPr lang="en-US" b="1" dirty="0" smtClean="0"/>
              <a:t>Finish 2:10 at the latest</a:t>
            </a:r>
          </a:p>
          <a:p>
            <a:endParaRPr lang="en-US" dirty="0" smtClean="0"/>
          </a:p>
          <a:p>
            <a:r>
              <a:rPr lang="en-US" dirty="0" smtClean="0"/>
              <a:t>Form groups</a:t>
            </a:r>
            <a:r>
              <a:rPr lang="en-US" baseline="0" dirty="0" smtClean="0"/>
              <a:t> of 3 or four</a:t>
            </a:r>
          </a:p>
          <a:p>
            <a:r>
              <a:rPr lang="en-US" baseline="0" dirty="0" smtClean="0"/>
              <a:t>10 </a:t>
            </a:r>
            <a:r>
              <a:rPr lang="en-US" baseline="0" dirty="0" err="1" smtClean="0"/>
              <a:t>mins</a:t>
            </a:r>
            <a:r>
              <a:rPr lang="en-US" baseline="0" dirty="0" smtClean="0"/>
              <a:t> to discuss</a:t>
            </a:r>
          </a:p>
          <a:p>
            <a:endParaRPr lang="en-US" baseline="0" dirty="0" smtClean="0"/>
          </a:p>
          <a:p>
            <a:r>
              <a:rPr lang="en-US" baseline="0" dirty="0" smtClean="0"/>
              <a:t>Focus on the first two and third if you have time.</a:t>
            </a:r>
          </a:p>
          <a:p>
            <a:endParaRPr lang="en-US" baseline="0" dirty="0" smtClean="0"/>
          </a:p>
          <a:p>
            <a:endParaRPr lang="en-US" baseline="0" dirty="0" smtClean="0"/>
          </a:p>
          <a:p>
            <a:r>
              <a:rPr lang="en-US" baseline="0" dirty="0" smtClean="0"/>
              <a:t>Responses:</a:t>
            </a:r>
          </a:p>
          <a:p>
            <a:endParaRPr lang="en-US" baseline="0" dirty="0" smtClean="0"/>
          </a:p>
          <a:p>
            <a:r>
              <a:rPr lang="en-US" baseline="0" dirty="0" err="1" smtClean="0"/>
              <a:t>Pb</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16</a:t>
            </a:fld>
            <a:endParaRPr lang="en-US"/>
          </a:p>
        </p:txBody>
      </p:sp>
    </p:spTree>
    <p:extLst>
      <p:ext uri="{BB962C8B-B14F-4D97-AF65-F5344CB8AC3E}">
        <p14:creationId xmlns:p14="http://schemas.microsoft.com/office/powerpoint/2010/main" val="3565610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p>
          <a:p>
            <a:endParaRPr lang="en-US" dirty="0" smtClean="0"/>
          </a:p>
          <a:p>
            <a:r>
              <a:rPr lang="en-US" dirty="0" smtClean="0"/>
              <a:t>2:10</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17</a:t>
            </a:fld>
            <a:endParaRPr lang="en-US"/>
          </a:p>
        </p:txBody>
      </p:sp>
    </p:spTree>
    <p:extLst>
      <p:ext uri="{BB962C8B-B14F-4D97-AF65-F5344CB8AC3E}">
        <p14:creationId xmlns:p14="http://schemas.microsoft.com/office/powerpoint/2010/main" val="24903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Lori</a:t>
            </a:r>
            <a:r>
              <a:rPr lang="en-US" baseline="0" dirty="0" smtClean="0"/>
              <a:t> – ask plenary</a:t>
            </a:r>
          </a:p>
          <a:p>
            <a:endParaRPr lang="en-US" baseline="0" dirty="0" smtClean="0"/>
          </a:p>
          <a:p>
            <a:r>
              <a:rPr lang="en-US" baseline="0" dirty="0" smtClean="0"/>
              <a:t>Record responses on flip chart </a:t>
            </a:r>
          </a:p>
          <a:p>
            <a:endParaRPr lang="en-US" baseline="0" dirty="0" smtClean="0"/>
          </a:p>
          <a:p>
            <a:r>
              <a:rPr lang="en-US" baseline="0" dirty="0" smtClean="0"/>
              <a:t>2:10 - 3</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18</a:t>
            </a:fld>
            <a:endParaRPr lang="en-US"/>
          </a:p>
        </p:txBody>
      </p:sp>
    </p:spTree>
    <p:extLst>
      <p:ext uri="{BB962C8B-B14F-4D97-AF65-F5344CB8AC3E}">
        <p14:creationId xmlns:p14="http://schemas.microsoft.com/office/powerpoint/2010/main" val="4119190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Erika 30 </a:t>
            </a:r>
            <a:r>
              <a:rPr lang="en-US" dirty="0" err="1" smtClean="0"/>
              <a:t>secs</a:t>
            </a:r>
            <a:endParaRPr lang="en-US"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19</a:t>
            </a:fld>
            <a:endParaRPr lang="en-US"/>
          </a:p>
        </p:txBody>
      </p:sp>
    </p:spTree>
    <p:extLst>
      <p:ext uri="{BB962C8B-B14F-4D97-AF65-F5344CB8AC3E}">
        <p14:creationId xmlns:p14="http://schemas.microsoft.com/office/powerpoint/2010/main" val="107886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this slide shown, we can mention that we’ve been creating a survey that will help us understand and document the culture (or the perceptions, beliefs, and behaviours that people within an institution have) and how extensively (quality) teaching is valued.</a:t>
            </a:r>
          </a:p>
          <a:p>
            <a:r>
              <a:rPr lang="en-US" baseline="0" dirty="0" smtClean="0"/>
              <a:t>Then, we can transition into why this is important within the political terrain in Ontario.</a:t>
            </a:r>
          </a:p>
          <a:p>
            <a:endParaRPr lang="en-US" baseline="0" dirty="0" smtClean="0"/>
          </a:p>
          <a:p>
            <a:r>
              <a:rPr lang="en-US" baseline="0" dirty="0" smtClean="0"/>
              <a:t>Lori</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a:t>
            </a:fld>
            <a:endParaRPr lang="en-US"/>
          </a:p>
        </p:txBody>
      </p:sp>
    </p:spTree>
    <p:extLst>
      <p:ext uri="{BB962C8B-B14F-4D97-AF65-F5344CB8AC3E}">
        <p14:creationId xmlns:p14="http://schemas.microsoft.com/office/powerpoint/2010/main" val="1093379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project is an important long term change management opportunity. Following completion of the formal proposed project, we plan to continue with focus groups to assess the face validity of the QCPI tool and indicators and to gather feedback about the process and utility of the report received. This portion of the project will be funded through other sources and in kind support.</a:t>
            </a:r>
          </a:p>
          <a:p>
            <a:endParaRPr lang="en-US" dirty="0" smtClean="0"/>
          </a:p>
          <a:p>
            <a:r>
              <a:rPr lang="en-US" dirty="0" smtClean="0"/>
              <a:t>Erika 30 </a:t>
            </a:r>
            <a:r>
              <a:rPr lang="en-US" dirty="0" err="1" smtClean="0"/>
              <a:t>secs</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20</a:t>
            </a:fld>
            <a:endParaRPr lang="en-US"/>
          </a:p>
        </p:txBody>
      </p:sp>
    </p:spTree>
    <p:extLst>
      <p:ext uri="{BB962C8B-B14F-4D97-AF65-F5344CB8AC3E}">
        <p14:creationId xmlns:p14="http://schemas.microsoft.com/office/powerpoint/2010/main" val="1078864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21</a:t>
            </a:fld>
            <a:endParaRPr lang="en-US"/>
          </a:p>
        </p:txBody>
      </p:sp>
    </p:spTree>
    <p:extLst>
      <p:ext uri="{BB962C8B-B14F-4D97-AF65-F5344CB8AC3E}">
        <p14:creationId xmlns:p14="http://schemas.microsoft.com/office/powerpoint/2010/main" val="3250826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22</a:t>
            </a:fld>
            <a:endParaRPr lang="en-US"/>
          </a:p>
        </p:txBody>
      </p:sp>
    </p:spTree>
    <p:extLst>
      <p:ext uri="{BB962C8B-B14F-4D97-AF65-F5344CB8AC3E}">
        <p14:creationId xmlns:p14="http://schemas.microsoft.com/office/powerpoint/2010/main" val="175030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was thinking that we could mention (without going</a:t>
            </a:r>
            <a:r>
              <a:rPr lang="en-US" baseline="0" dirty="0" smtClean="0"/>
              <a:t> into much detail) some of the political movements in Ontario as a primer for the sorts of things we want them to discuss in the next slide.</a:t>
            </a:r>
          </a:p>
          <a:p>
            <a:endParaRPr lang="en-US" baseline="0" dirty="0" smtClean="0"/>
          </a:p>
          <a:p>
            <a:r>
              <a:rPr lang="en-US" baseline="0" dirty="0" err="1" smtClean="0"/>
              <a:t>Pb</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3</a:t>
            </a:fld>
            <a:endParaRPr lang="en-US"/>
          </a:p>
        </p:txBody>
      </p:sp>
    </p:spTree>
    <p:extLst>
      <p:ext uri="{BB962C8B-B14F-4D97-AF65-F5344CB8AC3E}">
        <p14:creationId xmlns:p14="http://schemas.microsoft.com/office/powerpoint/2010/main" val="109337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Group discussion</a:t>
            </a:r>
          </a:p>
          <a:p>
            <a:endParaRPr lang="en-US" dirty="0" smtClean="0"/>
          </a:p>
          <a:p>
            <a:r>
              <a:rPr lang="en-US" dirty="0" smtClean="0"/>
              <a:t>1:20 – 1:30</a:t>
            </a:r>
          </a:p>
          <a:p>
            <a:endParaRPr lang="en-US" dirty="0" smtClean="0"/>
          </a:p>
          <a:p>
            <a:r>
              <a:rPr lang="en-US" dirty="0" smtClean="0"/>
              <a:t>Discuss</a:t>
            </a:r>
            <a:r>
              <a:rPr lang="en-US" baseline="0" dirty="0" smtClean="0"/>
              <a:t> in dyads or triads</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4</a:t>
            </a:fld>
            <a:endParaRPr lang="en-US"/>
          </a:p>
        </p:txBody>
      </p:sp>
    </p:spTree>
    <p:extLst>
      <p:ext uri="{BB962C8B-B14F-4D97-AF65-F5344CB8AC3E}">
        <p14:creationId xmlns:p14="http://schemas.microsoft.com/office/powerpoint/2010/main" val="109337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Ontario</a:t>
            </a:r>
            <a:r>
              <a:rPr lang="en-US" baseline="0" dirty="0" smtClean="0"/>
              <a:t> – focusing now on the differentiation framework as one of the drivers and reasons why our work is important.</a:t>
            </a:r>
          </a:p>
          <a:p>
            <a:endParaRPr lang="en-US" baseline="0" dirty="0" smtClean="0"/>
          </a:p>
          <a:p>
            <a:r>
              <a:rPr lang="en-US" baseline="0" dirty="0" smtClean="0"/>
              <a:t>8 categories; </a:t>
            </a:r>
          </a:p>
          <a:p>
            <a:endParaRPr lang="en-US" baseline="0" dirty="0" smtClean="0"/>
          </a:p>
          <a:p>
            <a:r>
              <a:rPr lang="en-US" baseline="0" dirty="0" smtClean="0"/>
              <a:t>Lori</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5</a:t>
            </a:fld>
            <a:endParaRPr lang="en-US"/>
          </a:p>
        </p:txBody>
      </p:sp>
    </p:spTree>
    <p:extLst>
      <p:ext uri="{BB962C8B-B14F-4D97-AF65-F5344CB8AC3E}">
        <p14:creationId xmlns:p14="http://schemas.microsoft.com/office/powerpoint/2010/main" val="1031580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details about the teaching and learning component – now focus on the metrics they proposed and how we feel this could be broadened in scope to incorporate other indicators and perceptions.</a:t>
            </a:r>
          </a:p>
          <a:p>
            <a:endParaRPr lang="en-US" baseline="0" dirty="0" smtClean="0"/>
          </a:p>
          <a:p>
            <a:r>
              <a:rPr lang="en-US" baseline="0" dirty="0" smtClean="0"/>
              <a:t>Lori</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6</a:t>
            </a:fld>
            <a:endParaRPr lang="en-US"/>
          </a:p>
        </p:txBody>
      </p:sp>
    </p:spTree>
    <p:extLst>
      <p:ext uri="{BB962C8B-B14F-4D97-AF65-F5344CB8AC3E}">
        <p14:creationId xmlns:p14="http://schemas.microsoft.com/office/powerpoint/2010/main" val="103158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1;35</a:t>
            </a:r>
          </a:p>
          <a:p>
            <a:endParaRPr lang="en-US" dirty="0" smtClean="0"/>
          </a:p>
          <a:p>
            <a:r>
              <a:rPr lang="en-US" dirty="0" smtClean="0"/>
              <a:t>Those are the provincial interests. Some measures worried</a:t>
            </a:r>
            <a:r>
              <a:rPr lang="en-US" baseline="0" dirty="0" smtClean="0"/>
              <a:t> us. </a:t>
            </a:r>
          </a:p>
          <a:p>
            <a:endParaRPr lang="en-US" baseline="0" dirty="0" smtClean="0"/>
          </a:p>
          <a:p>
            <a:r>
              <a:rPr lang="en-US" baseline="0" dirty="0" smtClean="0"/>
              <a:t>If we could measure something what might that be?</a:t>
            </a:r>
          </a:p>
          <a:p>
            <a:endParaRPr lang="en-US" baseline="0" dirty="0" smtClean="0"/>
          </a:p>
          <a:p>
            <a:r>
              <a:rPr lang="en-US" baseline="0" dirty="0" smtClean="0"/>
              <a:t>Culture is really important to us but</a:t>
            </a:r>
          </a:p>
          <a:p>
            <a:endParaRPr lang="en-US" baseline="0" dirty="0" smtClean="0"/>
          </a:p>
          <a:p>
            <a:r>
              <a:rPr lang="en-US" baseline="0" dirty="0" smtClean="0"/>
              <a:t>Metrics</a:t>
            </a:r>
            <a:endParaRPr lang="en-US" dirty="0" smtClean="0"/>
          </a:p>
          <a:p>
            <a:endParaRPr lang="en-US" dirty="0" smtClean="0"/>
          </a:p>
          <a:p>
            <a:r>
              <a:rPr lang="en-US" dirty="0" smtClean="0"/>
              <a:t>.</a:t>
            </a:r>
            <a:r>
              <a:rPr lang="en-US" baseline="0" dirty="0" smtClean="0"/>
              <a:t> </a:t>
            </a:r>
            <a:r>
              <a:rPr lang="en-US" dirty="0" smtClean="0"/>
              <a:t>This slide is largely a repeat of why</a:t>
            </a:r>
            <a:r>
              <a:rPr lang="en-US" baseline="0" dirty="0" smtClean="0"/>
              <a:t> we’re doing our study, but summarizes it nicely.</a:t>
            </a:r>
          </a:p>
          <a:p>
            <a:endParaRPr lang="en-US" baseline="0" dirty="0" smtClean="0"/>
          </a:p>
          <a:p>
            <a:r>
              <a:rPr lang="en-US" baseline="0" dirty="0" smtClean="0"/>
              <a:t>Erika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7</a:t>
            </a:fld>
            <a:endParaRPr lang="en-US"/>
          </a:p>
        </p:txBody>
      </p:sp>
    </p:spTree>
    <p:extLst>
      <p:ext uri="{BB962C8B-B14F-4D97-AF65-F5344CB8AC3E}">
        <p14:creationId xmlns:p14="http://schemas.microsoft.com/office/powerpoint/2010/main" val="297024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Assumptions</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higher education, organizational behaviour theory suggests that professors’ behaviors will reflect their institutional and departmental culture, which implies that improving the culture of teaching will have an effect on student experience (Cox, McIntosh, Reason &amp; </a:t>
            </a:r>
            <a:r>
              <a:rPr lang="en-US" dirty="0" err="1" smtClean="0"/>
              <a:t>Terenzini</a:t>
            </a:r>
            <a:r>
              <a:rPr lang="en-US" dirty="0" smtClean="0"/>
              <a:t>, 2011). There is evidence to suggest that organizational culture positively influences outcomes such as student persistence (Berger &amp; Braxton, 1998; Berger &amp; </a:t>
            </a:r>
            <a:r>
              <a:rPr lang="en-US" dirty="0" err="1" smtClean="0"/>
              <a:t>Milem</a:t>
            </a:r>
            <a:r>
              <a:rPr lang="en-US" dirty="0" smtClean="0"/>
              <a:t>, 2000).</a:t>
            </a:r>
          </a:p>
          <a:p>
            <a:endParaRPr lang="en-US" dirty="0" smtClean="0"/>
          </a:p>
          <a:p>
            <a:endParaRPr lang="en-US" dirty="0" smtClean="0"/>
          </a:p>
          <a:p>
            <a:r>
              <a:rPr lang="en-US" dirty="0" smtClean="0"/>
              <a:t>Erika</a:t>
            </a:r>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8</a:t>
            </a:fld>
            <a:endParaRPr lang="en-US"/>
          </a:p>
        </p:txBody>
      </p:sp>
    </p:spTree>
    <p:extLst>
      <p:ext uri="{BB962C8B-B14F-4D97-AF65-F5344CB8AC3E}">
        <p14:creationId xmlns:p14="http://schemas.microsoft.com/office/powerpoint/2010/main" val="2970247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1:40</a:t>
            </a:r>
          </a:p>
          <a:p>
            <a:endParaRPr lang="en-US" dirty="0" smtClean="0"/>
          </a:p>
          <a:p>
            <a:r>
              <a:rPr lang="en-US" dirty="0" smtClean="0"/>
              <a:t>The focus for this project is the value an institutional culture places on quality teaching. Improved organizational culture is tied to increases in productivity, performance, commitment and satisfaction in evidence drawn from the Business and Organizational Change Management literature (Barney, 1986; </a:t>
            </a:r>
            <a:r>
              <a:rPr lang="en-US" dirty="0" err="1" smtClean="0"/>
              <a:t>Saffold</a:t>
            </a:r>
            <a:r>
              <a:rPr lang="en-US" dirty="0" smtClean="0"/>
              <a:t>, 1988; Schein, 1992; Cameron &amp; Quinn, 1999; </a:t>
            </a:r>
            <a:r>
              <a:rPr lang="en-US" dirty="0" err="1" smtClean="0"/>
              <a:t>Lok</a:t>
            </a:r>
            <a:r>
              <a:rPr lang="en-US" dirty="0" smtClean="0"/>
              <a:t> &amp; Crawford, 2004). While culture contributes to the success of an organization, not all dimensions contribute equally (Denison, Daniel &amp; </a:t>
            </a:r>
            <a:r>
              <a:rPr lang="en-US" dirty="0" err="1" smtClean="0"/>
              <a:t>Haaland</a:t>
            </a:r>
            <a:r>
              <a:rPr lang="en-US" dirty="0" smtClean="0"/>
              <a:t>, 2004). Labor cost advantages can be found in organizations with clearly codified cultures through becoming well known as more desirable places to work (</a:t>
            </a:r>
            <a:r>
              <a:rPr lang="en-US" dirty="0" err="1" smtClean="0"/>
              <a:t>Heskett</a:t>
            </a:r>
            <a:r>
              <a:rPr lang="en-US" dirty="0" smtClean="0"/>
              <a:t>, </a:t>
            </a:r>
            <a:r>
              <a:rPr lang="en-US" dirty="0" err="1" smtClean="0"/>
              <a:t>Sasser</a:t>
            </a:r>
            <a:r>
              <a:rPr lang="en-US" dirty="0" smtClean="0"/>
              <a:t>, &amp; Wheeler, 2008). Attraction to the culture and structure of an organization is at the root of managing employee retention (Sheridan, 1992). Further, because turnover of faculty in higher education is likely much more costly than that of employees in the corporate environment due to institutional investment in start-up costs (i.e. laboratories), it is desirable to retain highly productive academics. Such a focus on retaining newly recruited faculty will contribute to a cycle of excellent research outputs and teaching excellence (Simmons, 2002).</a:t>
            </a:r>
          </a:p>
          <a:p>
            <a:r>
              <a:rPr lang="en-US" dirty="0" smtClean="0"/>
              <a:t> </a:t>
            </a:r>
          </a:p>
          <a:p>
            <a:r>
              <a:rPr lang="en-US" dirty="0" smtClean="0"/>
              <a:t>Organizations with engaged workforces tend to have higher retention rates, increased customer satisfaction, and are more financially productive and profitable (Harter, Schmidt &amp; Keyes, 2002). Engagement mediates the relationship between culture and performance, as is also suggested in the literature on student engagement (Skinner, Wellborn &amp; Connell, 1990).</a:t>
            </a:r>
          </a:p>
          <a:p>
            <a:r>
              <a:rPr lang="en-US" dirty="0" smtClean="0"/>
              <a:t> </a:t>
            </a:r>
          </a:p>
          <a:p>
            <a:endParaRPr lang="en-US" dirty="0" smtClean="0"/>
          </a:p>
          <a:p>
            <a:r>
              <a:rPr lang="en-US" dirty="0" err="1" smtClean="0"/>
              <a:t>Pb</a:t>
            </a:r>
            <a:endParaRPr lang="en-US" dirty="0" smtClean="0"/>
          </a:p>
          <a:p>
            <a:endParaRPr lang="en-US" dirty="0"/>
          </a:p>
        </p:txBody>
      </p:sp>
      <p:sp>
        <p:nvSpPr>
          <p:cNvPr id="4" name="Slide Number Placeholder 3"/>
          <p:cNvSpPr>
            <a:spLocks noGrp="1"/>
          </p:cNvSpPr>
          <p:nvPr>
            <p:ph type="sldNum" sz="quarter" idx="10"/>
          </p:nvPr>
        </p:nvSpPr>
        <p:spPr/>
        <p:txBody>
          <a:bodyPr/>
          <a:lstStyle/>
          <a:p>
            <a:fld id="{B7130647-3D4F-4D16-A2C2-DA9FAC690FBA}" type="slidenum">
              <a:rPr lang="en-US" smtClean="0"/>
              <a:pPr/>
              <a:t>9</a:t>
            </a:fld>
            <a:endParaRPr lang="en-US"/>
          </a:p>
        </p:txBody>
      </p:sp>
    </p:spTree>
    <p:extLst>
      <p:ext uri="{BB962C8B-B14F-4D97-AF65-F5344CB8AC3E}">
        <p14:creationId xmlns:p14="http://schemas.microsoft.com/office/powerpoint/2010/main" val="454104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CA"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4" name="Date Placeholder 3"/>
          <p:cNvSpPr>
            <a:spLocks noGrp="1"/>
          </p:cNvSpPr>
          <p:nvPr>
            <p:ph type="dt" sz="half" idx="10"/>
          </p:nvPr>
        </p:nvSpPr>
        <p:spPr/>
        <p:txBody>
          <a:bodyPr/>
          <a:lstStyle/>
          <a:p>
            <a:fld id="{3583B3B9-36B1-416A-9084-A10B3AEBFFF3}" type="datetime1">
              <a:rPr lang="en-US" smtClean="0"/>
              <a:pPr/>
              <a:t>16-06-04</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6A1A7F5-4E36-4736-AE0F-B8AA99740F9E}" type="datetime1">
              <a:rPr lang="en-US" smtClean="0"/>
              <a:pPr/>
              <a:t>16-06-04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12"/>
          </p:nvPr>
        </p:nvSpPr>
        <p:spPr>
          <a:xfrm>
            <a:off x="8382000" y="6492875"/>
            <a:ext cx="762000" cy="365125"/>
          </a:xfrm>
        </p:spPr>
        <p:txBody>
          <a:bodyPr/>
          <a:lstStyle>
            <a:lvl1pPr>
              <a:defRPr sz="16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C6F5770-447D-47B5-9A26-A4668F8666FE}" type="datetime1">
              <a:rPr lang="en-US" smtClean="0"/>
              <a:pPr/>
              <a:t>16-06-04</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8382000" y="66452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CA"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E9BE6AEC-1C67-418D-B74A-6B2CAF5919F8}" type="datetime1">
              <a:rPr lang="en-US" smtClean="0"/>
              <a:pPr/>
              <a:t>16-06-04</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382000" y="6492875"/>
            <a:ext cx="762000" cy="365125"/>
          </a:xfrm>
        </p:spPr>
        <p:txBody>
          <a:bodyPr/>
          <a:lstStyle>
            <a:lvl1pPr>
              <a:defRPr sz="16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E1158F15-30F1-4706-9CDE-718A4F67A0B0}" type="datetime1">
              <a:rPr lang="en-US" smtClean="0"/>
              <a:pPr/>
              <a:t>16-06-04</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382000" y="64928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1689E15-4930-451E-A9D6-0990057A969E}" type="datetime1">
              <a:rPr lang="en-US" smtClean="0"/>
              <a:pPr/>
              <a:t>16-06-04</a:t>
            </a:fld>
            <a:endParaRPr lang="en-US"/>
          </a:p>
        </p:txBody>
      </p:sp>
      <p:sp>
        <p:nvSpPr>
          <p:cNvPr id="8" name="Footer Placeholder 7"/>
          <p:cNvSpPr>
            <a:spLocks noGrp="1"/>
          </p:cNvSpPr>
          <p:nvPr>
            <p:ph type="ftr" sz="quarter" idx="11"/>
          </p:nvPr>
        </p:nvSpPr>
        <p:spPr/>
        <p:txBody>
          <a:bodyPr/>
          <a:lstStyle/>
          <a:p>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8382000" y="64928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838200"/>
          </a:xfrm>
        </p:spPr>
        <p:txBody>
          <a:bodyPr>
            <a:normAutofit/>
          </a:bodyPr>
          <a:lstStyle>
            <a:lvl1pPr>
              <a:defRPr sz="4000">
                <a:latin typeface="Avenir Next Condensed Demi Bold"/>
                <a:cs typeface="Avenir Next Condensed Demi Bold"/>
              </a:defRPr>
            </a:lvl1pPr>
          </a:lstStyle>
          <a:p>
            <a:r>
              <a:rPr lang="en-CA" dirty="0" smtClean="0"/>
              <a:t>Click to edit Master title style</a:t>
            </a:r>
            <a:endParaRPr lang="en-US" dirty="0"/>
          </a:p>
        </p:txBody>
      </p:sp>
      <p:sp>
        <p:nvSpPr>
          <p:cNvPr id="3" name="Date Placeholder 2"/>
          <p:cNvSpPr>
            <a:spLocks noGrp="1"/>
          </p:cNvSpPr>
          <p:nvPr>
            <p:ph type="dt" sz="half" idx="10"/>
          </p:nvPr>
        </p:nvSpPr>
        <p:spPr/>
        <p:txBody>
          <a:bodyPr/>
          <a:lstStyle/>
          <a:p>
            <a:fld id="{4E5135FF-C08D-4FA9-BF37-1F79C3ACBABA}" type="datetime1">
              <a:rPr lang="en-US" smtClean="0"/>
              <a:pPr/>
              <a:t>16-06-04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20000" y="5687568"/>
            <a:ext cx="762000" cy="365125"/>
          </a:xfrm>
          <a:prstGeom prst="rect">
            <a:avLst/>
          </a:prstGeom>
        </p:spPr>
        <p:txBody>
          <a:bodyPr/>
          <a:lstStyle/>
          <a:p>
            <a:fld id="{F58E02A8-E497-47EF-BA34-DFA3D799B6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78A3B-D239-4FD8-A338-9D5A573DAC2F}" type="datetime1">
              <a:rPr lang="en-US" smtClean="0"/>
              <a:pPr/>
              <a:t>16-06-04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20000" y="5687568"/>
            <a:ext cx="762000" cy="365125"/>
          </a:xfrm>
          <a:prstGeom prst="rect">
            <a:avLst/>
          </a:prstGeom>
        </p:spPr>
        <p:txBody>
          <a:bodyPr/>
          <a:lstStyle/>
          <a:p>
            <a:fld id="{F58E02A8-E497-47EF-BA34-DFA3D799B6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CA"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3EB71E89-51E3-4CF2-9DA4-B00D5B450890}" type="datetime1">
              <a:rPr lang="en-US" smtClean="0"/>
              <a:pPr/>
              <a:t>16-06-04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2754ED01-E2A0-4C1E-8E21-014B99041579}"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CA"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E447B2E6-32AB-48B7-86C3-CE434DAA6494}" type="datetime1">
              <a:rPr lang="en-US" smtClean="0"/>
              <a:pPr/>
              <a:t>16-06-04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F58E02A8-E497-47EF-BA34-DFA3D799B6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381000"/>
            <a:ext cx="6781800" cy="838200"/>
          </a:xfrm>
          <a:prstGeom prst="rect">
            <a:avLst/>
          </a:prstGeom>
        </p:spPr>
        <p:txBody>
          <a:bodyPr vert="horz" lIns="91440" tIns="45720" rIns="91440" bIns="45720" rtlCol="0" anchor="b" anchorCtr="0">
            <a:normAutofit/>
          </a:bodyPr>
          <a:lstStyle/>
          <a:p>
            <a:r>
              <a:rPr lang="en-CA" dirty="0" smtClean="0"/>
              <a:t>Click to edit Master title style</a:t>
            </a:r>
            <a:endParaRPr lang="en-US" dirty="0"/>
          </a:p>
        </p:txBody>
      </p:sp>
      <p:sp>
        <p:nvSpPr>
          <p:cNvPr id="3" name="Text Placeholder 2"/>
          <p:cNvSpPr>
            <a:spLocks noGrp="1"/>
          </p:cNvSpPr>
          <p:nvPr>
            <p:ph type="body" idx="1"/>
          </p:nvPr>
        </p:nvSpPr>
        <p:spPr>
          <a:xfrm>
            <a:off x="762000" y="1371600"/>
            <a:ext cx="7543800" cy="4572000"/>
          </a:xfrm>
          <a:prstGeom prst="rect">
            <a:avLst/>
          </a:prstGeom>
        </p:spPr>
        <p:txBody>
          <a:bodyPr vert="horz" lIns="91440" tIns="45720" rIns="91440" bIns="45720" rtlCol="0" anchor="t" anchorCtr="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9B36D205-A8E8-48AF-BFFE-08E842A732EC}" type="datetime1">
              <a:rPr lang="en-US" smtClean="0"/>
              <a:pPr/>
              <a:t>16-06-04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8" name="Rectangle 7"/>
          <p:cNvSpPr/>
          <p:nvPr userDrawn="1"/>
        </p:nvSpPr>
        <p:spPr>
          <a:xfrm>
            <a:off x="0" y="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25767"/>
            <a:ext cx="9144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8382000" y="6492875"/>
            <a:ext cx="762000" cy="365125"/>
          </a:xfrm>
          <a:prstGeom prst="rect">
            <a:avLst/>
          </a:prstGeom>
        </p:spPr>
        <p:txBody>
          <a:bodyPr/>
          <a:lstStyle>
            <a:lvl1pPr algn="r">
              <a:defRPr sz="1200"/>
            </a:lvl1pPr>
          </a:lstStyle>
          <a:p>
            <a:fld id="{F58E02A8-E497-47EF-BA34-DFA3D799B6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400" kern="1200">
          <a:solidFill>
            <a:schemeClr val="tx1">
              <a:lumMod val="85000"/>
              <a:lumOff val="15000"/>
            </a:schemeClr>
          </a:solidFill>
          <a:latin typeface="Avenir Next Condensed Demi Bold"/>
          <a:ea typeface="+mj-ea"/>
          <a:cs typeface="Avenir Next Condensed Demi Bold"/>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gif"/><Relationship Id="rId6" Type="http://schemas.openxmlformats.org/officeDocument/2006/relationships/image" Target="../media/image5.gif"/><Relationship Id="rId7" Type="http://schemas.openxmlformats.org/officeDocument/2006/relationships/image" Target="../media/image6.gif"/><Relationship Id="rId8" Type="http://schemas.openxmlformats.org/officeDocument/2006/relationships/image" Target="../media/image7.gif"/><Relationship Id="rId9" Type="http://schemas.openxmlformats.org/officeDocument/2006/relationships/image" Target="../media/image8.png"/><Relationship Id="rId10" Type="http://schemas.openxmlformats.org/officeDocument/2006/relationships/image" Target="../media/image9.jpeg"/><Relationship Id="rId11" Type="http://schemas.openxmlformats.org/officeDocument/2006/relationships/image" Target="../media/image10.gif"/><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5562600"/>
            <a:ext cx="9144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ome"/>
          <p:cNvPicPr>
            <a:picLocks noChangeAspect="1" noChangeArrowheads="1"/>
          </p:cNvPicPr>
          <p:nvPr/>
        </p:nvPicPr>
        <p:blipFill>
          <a:blip r:embed="rId3" cstate="print">
            <a:alphaModFix/>
            <a:extLst>
              <a:ext uri="{28A0092B-C50C-407E-A947-70E740481C1C}">
                <a14:useLocalDpi xmlns:a14="http://schemas.microsoft.com/office/drawing/2010/main" val="0"/>
              </a:ext>
            </a:extLst>
          </a:blip>
          <a:srcRect/>
          <a:stretch>
            <a:fillRect/>
          </a:stretch>
        </p:blipFill>
        <p:spPr bwMode="auto">
          <a:xfrm>
            <a:off x="3395663" y="5715000"/>
            <a:ext cx="2362199" cy="490117"/>
          </a:xfrm>
          <a:prstGeom prst="rect">
            <a:avLst/>
          </a:prstGeom>
          <a:solidFill>
            <a:schemeClr val="bg1">
              <a:lumMod val="50000"/>
            </a:schemeClr>
          </a:solidFill>
          <a:extLst/>
        </p:spPr>
      </p:pic>
      <p:pic>
        <p:nvPicPr>
          <p:cNvPr id="6" name="Picture 4" descr="www.brocku.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172200"/>
            <a:ext cx="1143000"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Picture 6" descr="Western Un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5652008"/>
            <a:ext cx="1752600" cy="443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University of Guelph"/>
          <p:cNvPicPr>
            <a:picLocks noChangeAspect="1" noChangeArrowheads="1"/>
          </p:cNvPicPr>
          <p:nvPr/>
        </p:nvPicPr>
        <p:blipFill>
          <a:blip r:embed="rId6" cstate="print">
            <a:extLst>
              <a:ext uri="{28A0092B-C50C-407E-A947-70E740481C1C}">
                <a14:useLocalDpi xmlns:a14="http://schemas.microsoft.com/office/drawing/2010/main" val="0"/>
              </a:ext>
            </a:extLst>
          </a:blip>
          <a:srcRect t="5672" b="43278"/>
          <a:stretch>
            <a:fillRect/>
          </a:stretch>
        </p:blipFill>
        <p:spPr bwMode="auto">
          <a:xfrm>
            <a:off x="8229600" y="6172200"/>
            <a:ext cx="895596"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10" descr="RYERSON UNIVERSIT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6332909"/>
            <a:ext cx="2600325" cy="457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12" descr="McMaster University"/>
          <p:cNvPicPr>
            <a:picLocks noChangeAspect="1" noChangeArrowheads="1"/>
          </p:cNvPicPr>
          <p:nvPr/>
        </p:nvPicPr>
        <p:blipFill>
          <a:blip r:embed="rId8" cstate="print">
            <a:alphaModFix amt="95000"/>
            <a:extLst>
              <a:ext uri="{28A0092B-C50C-407E-A947-70E740481C1C}">
                <a14:useLocalDpi xmlns:a14="http://schemas.microsoft.com/office/drawing/2010/main" val="0"/>
              </a:ext>
            </a:extLst>
          </a:blip>
          <a:srcRect b="18181"/>
          <a:stretch>
            <a:fillRect/>
          </a:stretch>
        </p:blipFill>
        <p:spPr bwMode="auto">
          <a:xfrm>
            <a:off x="6400800" y="6172200"/>
            <a:ext cx="1244339" cy="685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0" descr="http://onsep.org/wp-content/uploads/2012/06/Screen-shot-2012-06-30-at-2.12.39-PM.png"/>
          <p:cNvPicPr>
            <a:picLocks noChangeAspect="1" noChangeArrowheads="1"/>
          </p:cNvPicPr>
          <p:nvPr/>
        </p:nvPicPr>
        <p:blipFill>
          <a:blip r:embed="rId9" cstate="print">
            <a:alphaModFix amt="96000"/>
            <a:extLst>
              <a:ext uri="{28A0092B-C50C-407E-A947-70E740481C1C}">
                <a14:useLocalDpi xmlns:a14="http://schemas.microsoft.com/office/drawing/2010/main" val="0"/>
              </a:ext>
            </a:extLst>
          </a:blip>
          <a:srcRect t="1410" r="3993"/>
          <a:stretch>
            <a:fillRect/>
          </a:stretch>
        </p:blipFill>
        <p:spPr bwMode="auto">
          <a:xfrm>
            <a:off x="1752600" y="6165136"/>
            <a:ext cx="1115266" cy="69286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925229" y="2970444"/>
            <a:ext cx="184666" cy="369332"/>
          </a:xfrm>
          <a:prstGeom prst="rect">
            <a:avLst/>
          </a:prstGeom>
          <a:noFill/>
        </p:spPr>
        <p:txBody>
          <a:bodyPr wrap="none" rtlCol="0">
            <a:spAutoFit/>
          </a:bodyPr>
          <a:lstStyle/>
          <a:p>
            <a:endParaRPr lang="en-US" dirty="0"/>
          </a:p>
        </p:txBody>
      </p:sp>
      <p:sp>
        <p:nvSpPr>
          <p:cNvPr id="13" name="Rectangle 12"/>
          <p:cNvSpPr/>
          <p:nvPr/>
        </p:nvSpPr>
        <p:spPr>
          <a:xfrm>
            <a:off x="457200" y="543342"/>
            <a:ext cx="8686800" cy="1323439"/>
          </a:xfrm>
          <a:prstGeom prst="rect">
            <a:avLst/>
          </a:prstGeom>
        </p:spPr>
        <p:txBody>
          <a:bodyPr wrap="square">
            <a:spAutoFit/>
          </a:bodyPr>
          <a:lstStyle/>
          <a:p>
            <a:r>
              <a:rPr lang="en-CA" sz="4000" dirty="0" smtClean="0">
                <a:solidFill>
                  <a:schemeClr val="accent2">
                    <a:lumMod val="50000"/>
                  </a:schemeClr>
                </a:solidFill>
              </a:rPr>
              <a:t>Perceptions and indicators of an institutional culture that values teaching</a:t>
            </a:r>
            <a:endParaRPr lang="en-US" sz="4000" dirty="0">
              <a:solidFill>
                <a:schemeClr val="accent2">
                  <a:lumMod val="50000"/>
                </a:schemeClr>
              </a:solidFill>
              <a:latin typeface="Avenir Next Condensed Demi Bold"/>
              <a:cs typeface="Avenir Next Condensed Demi Bold"/>
            </a:endParaRPr>
          </a:p>
        </p:txBody>
      </p:sp>
      <p:pic>
        <p:nvPicPr>
          <p:cNvPr id="15" name="Picture 2" descr="https://encrypted-tbn3.gstatic.com/images?q=tbn:ANd9GcS1ySMYb81s5uNUQOsSR5HfNi16S0lgfAaXClKprX9ZRwKze5GBs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 y="1905000"/>
            <a:ext cx="4724400" cy="3143876"/>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p:cNvSpPr txBox="1">
            <a:spLocks/>
          </p:cNvSpPr>
          <p:nvPr/>
        </p:nvSpPr>
        <p:spPr>
          <a:xfrm>
            <a:off x="5257800" y="3124200"/>
            <a:ext cx="2209800" cy="1905000"/>
          </a:xfrm>
          <a:prstGeom prst="rect">
            <a:avLst/>
          </a:prstGeom>
          <a:noFill/>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spcBef>
                <a:spcPts val="0"/>
              </a:spcBef>
              <a:buNone/>
            </a:pPr>
            <a:r>
              <a:rPr lang="en-US" sz="1600" b="1" dirty="0" smtClean="0">
                <a:solidFill>
                  <a:schemeClr val="tx2"/>
                </a:solidFill>
                <a:latin typeface="Arial"/>
                <a:cs typeface="Arial"/>
              </a:rPr>
              <a:t>Paola Borin</a:t>
            </a:r>
          </a:p>
          <a:p>
            <a:pPr marL="0" indent="0">
              <a:spcBef>
                <a:spcPts val="0"/>
              </a:spcBef>
              <a:buNone/>
            </a:pPr>
            <a:r>
              <a:rPr lang="en-US" sz="1600" b="1" dirty="0" smtClean="0">
                <a:solidFill>
                  <a:schemeClr val="tx2"/>
                </a:solidFill>
                <a:latin typeface="Arial"/>
                <a:cs typeface="Arial"/>
              </a:rPr>
              <a:t>Deb Dawson</a:t>
            </a:r>
          </a:p>
          <a:p>
            <a:pPr marL="0" indent="0">
              <a:spcBef>
                <a:spcPts val="0"/>
              </a:spcBef>
              <a:buNone/>
            </a:pPr>
            <a:r>
              <a:rPr lang="en-US" sz="1600" dirty="0" smtClean="0">
                <a:solidFill>
                  <a:schemeClr val="tx2"/>
                </a:solidFill>
                <a:latin typeface="Arial"/>
                <a:cs typeface="Arial"/>
              </a:rPr>
              <a:t>Donna Ellis</a:t>
            </a:r>
          </a:p>
          <a:p>
            <a:pPr marL="0" indent="0">
              <a:spcBef>
                <a:spcPts val="0"/>
              </a:spcBef>
              <a:buNone/>
            </a:pPr>
            <a:r>
              <a:rPr lang="en-US" sz="1600" b="1" dirty="0" smtClean="0">
                <a:solidFill>
                  <a:schemeClr val="tx2"/>
                </a:solidFill>
                <a:latin typeface="Arial"/>
                <a:cs typeface="Arial"/>
              </a:rPr>
              <a:t>Lori Goff</a:t>
            </a:r>
          </a:p>
          <a:p>
            <a:pPr marL="0" indent="0">
              <a:spcBef>
                <a:spcPts val="0"/>
              </a:spcBef>
              <a:buNone/>
            </a:pPr>
            <a:r>
              <a:rPr lang="en-US" sz="1600" dirty="0" smtClean="0">
                <a:solidFill>
                  <a:schemeClr val="tx2"/>
                </a:solidFill>
                <a:latin typeface="Arial"/>
                <a:cs typeface="Arial"/>
              </a:rPr>
              <a:t>Jill </a:t>
            </a:r>
            <a:r>
              <a:rPr lang="en-US" sz="1600" dirty="0" err="1" smtClean="0">
                <a:solidFill>
                  <a:schemeClr val="tx2"/>
                </a:solidFill>
                <a:latin typeface="Arial"/>
                <a:cs typeface="Arial"/>
              </a:rPr>
              <a:t>Grose</a:t>
            </a:r>
            <a:endParaRPr lang="en-US" sz="1600" dirty="0" smtClean="0">
              <a:solidFill>
                <a:schemeClr val="tx2"/>
              </a:solidFill>
              <a:latin typeface="Arial"/>
              <a:cs typeface="Arial"/>
            </a:endParaRPr>
          </a:p>
          <a:p>
            <a:pPr marL="0" indent="0">
              <a:spcBef>
                <a:spcPts val="0"/>
              </a:spcBef>
              <a:buNone/>
            </a:pPr>
            <a:r>
              <a:rPr lang="en-US" sz="1600" dirty="0" smtClean="0">
                <a:solidFill>
                  <a:schemeClr val="tx2"/>
                </a:solidFill>
                <a:latin typeface="Arial"/>
                <a:cs typeface="Arial"/>
              </a:rPr>
              <a:t>Sandy Hughes</a:t>
            </a:r>
          </a:p>
          <a:p>
            <a:pPr marL="0" indent="0">
              <a:spcBef>
                <a:spcPts val="0"/>
              </a:spcBef>
              <a:buNone/>
            </a:pPr>
            <a:r>
              <a:rPr lang="en-US" sz="1600" b="1" dirty="0" smtClean="0">
                <a:solidFill>
                  <a:schemeClr val="tx2"/>
                </a:solidFill>
                <a:latin typeface="Arial"/>
                <a:cs typeface="Arial"/>
              </a:rPr>
              <a:t>Erika </a:t>
            </a:r>
            <a:r>
              <a:rPr lang="en-US" sz="1600" b="1" dirty="0" err="1" smtClean="0">
                <a:solidFill>
                  <a:schemeClr val="tx2"/>
                </a:solidFill>
                <a:latin typeface="Arial"/>
                <a:cs typeface="Arial"/>
              </a:rPr>
              <a:t>Kustra</a:t>
            </a:r>
            <a:endParaRPr lang="en-US" sz="1600" b="1" dirty="0" smtClean="0">
              <a:solidFill>
                <a:schemeClr val="tx2"/>
              </a:solidFill>
              <a:latin typeface="Arial"/>
              <a:cs typeface="Arial"/>
            </a:endParaRPr>
          </a:p>
          <a:p>
            <a:pPr marL="0" indent="0">
              <a:spcBef>
                <a:spcPts val="0"/>
              </a:spcBef>
              <a:buNone/>
            </a:pPr>
            <a:r>
              <a:rPr lang="en-US" sz="1600" dirty="0" smtClean="0">
                <a:solidFill>
                  <a:schemeClr val="tx2"/>
                </a:solidFill>
                <a:latin typeface="Arial"/>
                <a:cs typeface="Arial"/>
              </a:rPr>
              <a:t>Peter Wolf</a:t>
            </a:r>
          </a:p>
          <a:p>
            <a:endParaRPr lang="en-US" sz="1600" dirty="0">
              <a:solidFill>
                <a:srgbClr val="082AB0"/>
              </a:solidFill>
            </a:endParaRPr>
          </a:p>
        </p:txBody>
      </p:sp>
      <p:pic>
        <p:nvPicPr>
          <p:cNvPr id="1026" name="Picture 2" descr="Wilfrid Laurier Universit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400" y="5562600"/>
            <a:ext cx="1680409" cy="47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4109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solidFill>
                  <a:srgbClr val="173377"/>
                </a:solidFill>
                <a:latin typeface="+mn-lt"/>
              </a:rPr>
              <a:t>Project Outcomes</a:t>
            </a:r>
            <a:endParaRPr lang="en-US" dirty="0">
              <a:solidFill>
                <a:srgbClr val="173377"/>
              </a:solidFill>
              <a:latin typeface="+mn-lt"/>
            </a:endParaRPr>
          </a:p>
        </p:txBody>
      </p:sp>
      <p:sp>
        <p:nvSpPr>
          <p:cNvPr id="3" name="Content Placeholder 2"/>
          <p:cNvSpPr>
            <a:spLocks noGrp="1"/>
          </p:cNvSpPr>
          <p:nvPr>
            <p:ph idx="1"/>
          </p:nvPr>
        </p:nvSpPr>
        <p:spPr>
          <a:xfrm>
            <a:off x="762000" y="1371600"/>
            <a:ext cx="7848600" cy="5029200"/>
          </a:xfrm>
        </p:spPr>
        <p:txBody>
          <a:bodyPr>
            <a:noAutofit/>
          </a:bodyPr>
          <a:lstStyle/>
          <a:p>
            <a:pPr lvl="0"/>
            <a:r>
              <a:rPr lang="it-IT" sz="2600" dirty="0" smtClean="0"/>
              <a:t>Develop a </a:t>
            </a:r>
            <a:r>
              <a:rPr lang="it-IT" sz="2600" dirty="0"/>
              <a:t>survey instrument </a:t>
            </a:r>
            <a:r>
              <a:rPr lang="it-IT" sz="2600" dirty="0" smtClean="0"/>
              <a:t>that </a:t>
            </a:r>
            <a:r>
              <a:rPr lang="it-IT" sz="2600" b="1" dirty="0">
                <a:solidFill>
                  <a:srgbClr val="173377"/>
                </a:solidFill>
              </a:rPr>
              <a:t>identifies </a:t>
            </a:r>
            <a:r>
              <a:rPr lang="it-IT" sz="2600" b="1" dirty="0" smtClean="0">
                <a:solidFill>
                  <a:srgbClr val="173377"/>
                </a:solidFill>
              </a:rPr>
              <a:t>and provides evidence</a:t>
            </a:r>
            <a:r>
              <a:rPr lang="it-IT" sz="2600" dirty="0" smtClean="0"/>
              <a:t> of prevailing </a:t>
            </a:r>
            <a:r>
              <a:rPr lang="it-IT" sz="2600" dirty="0"/>
              <a:t>perceptions regarding the </a:t>
            </a:r>
            <a:r>
              <a:rPr lang="it-IT" sz="2600" dirty="0" smtClean="0"/>
              <a:t>teaching culture among </a:t>
            </a:r>
            <a:r>
              <a:rPr lang="it-IT" sz="2600" dirty="0"/>
              <a:t>key stakeholders </a:t>
            </a:r>
            <a:r>
              <a:rPr lang="it-IT" sz="2600" dirty="0" smtClean="0"/>
              <a:t>- the </a:t>
            </a:r>
            <a:r>
              <a:rPr lang="it-IT" sz="2600" dirty="0"/>
              <a:t>Teaching </a:t>
            </a:r>
            <a:r>
              <a:rPr lang="it-IT" sz="2600" dirty="0" smtClean="0"/>
              <a:t>Culture </a:t>
            </a:r>
            <a:r>
              <a:rPr lang="it-IT" sz="2600" dirty="0"/>
              <a:t>Perception </a:t>
            </a:r>
            <a:r>
              <a:rPr lang="it-IT" sz="2600" dirty="0" smtClean="0"/>
              <a:t>Survey (TCPS)</a:t>
            </a:r>
            <a:endParaRPr lang="en-US" sz="2600" dirty="0"/>
          </a:p>
          <a:p>
            <a:r>
              <a:rPr lang="it-IT" sz="2600" dirty="0"/>
              <a:t>Identify </a:t>
            </a:r>
            <a:r>
              <a:rPr lang="it-IT" sz="2600" dirty="0" smtClean="0"/>
              <a:t>key </a:t>
            </a:r>
            <a:r>
              <a:rPr lang="it-IT" sz="2600" b="1" dirty="0" smtClean="0">
                <a:solidFill>
                  <a:srgbClr val="173377"/>
                </a:solidFill>
              </a:rPr>
              <a:t>institutional indicators</a:t>
            </a:r>
            <a:r>
              <a:rPr lang="it-IT" sz="2600" dirty="0" smtClean="0"/>
              <a:t> to </a:t>
            </a:r>
            <a:r>
              <a:rPr lang="it-IT" sz="2600" dirty="0"/>
              <a:t>triangulate and confirm teaching culture (</a:t>
            </a:r>
            <a:r>
              <a:rPr lang="it-IT" sz="2600" dirty="0" smtClean="0"/>
              <a:t>TCII)</a:t>
            </a:r>
            <a:endParaRPr lang="en-US" sz="2600" dirty="0"/>
          </a:p>
          <a:p>
            <a:pPr lvl="0"/>
            <a:r>
              <a:rPr lang="it-IT" sz="2600" dirty="0"/>
              <a:t>Develop a </a:t>
            </a:r>
            <a:r>
              <a:rPr lang="it-IT" sz="2600" b="1" dirty="0">
                <a:solidFill>
                  <a:srgbClr val="173377"/>
                </a:solidFill>
              </a:rPr>
              <a:t>report template</a:t>
            </a:r>
            <a:r>
              <a:rPr lang="it-IT" sz="2600" dirty="0"/>
              <a:t> that institutions would receive following the completion of the </a:t>
            </a:r>
            <a:r>
              <a:rPr lang="it-IT" sz="2600" dirty="0" smtClean="0"/>
              <a:t>inventory </a:t>
            </a:r>
            <a:endParaRPr lang="en-US" sz="2600" dirty="0"/>
          </a:p>
          <a:p>
            <a:pPr lvl="0"/>
            <a:r>
              <a:rPr lang="it-IT" sz="2600" dirty="0"/>
              <a:t>Develop a </a:t>
            </a:r>
            <a:r>
              <a:rPr lang="it-IT" sz="2600" b="1" dirty="0">
                <a:solidFill>
                  <a:srgbClr val="173377"/>
                </a:solidFill>
              </a:rPr>
              <a:t>recommendation package</a:t>
            </a:r>
            <a:r>
              <a:rPr lang="it-IT" sz="2600" dirty="0"/>
              <a:t> to help </a:t>
            </a:r>
            <a:r>
              <a:rPr lang="it-IT" sz="2600" dirty="0" smtClean="0"/>
              <a:t>institutions choose practices that </a:t>
            </a:r>
            <a:r>
              <a:rPr lang="it-IT" sz="2600" dirty="0"/>
              <a:t>enhance their teaching </a:t>
            </a:r>
            <a:r>
              <a:rPr lang="it-IT" sz="2600" dirty="0" smtClean="0"/>
              <a:t>culture</a:t>
            </a:r>
            <a:endParaRPr lang="en-US" sz="2600" dirty="0"/>
          </a:p>
        </p:txBody>
      </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10</a:t>
            </a:fld>
            <a:endParaRPr lang="en-US"/>
          </a:p>
        </p:txBody>
      </p:sp>
    </p:spTree>
    <p:extLst>
      <p:ext uri="{BB962C8B-B14F-4D97-AF65-F5344CB8AC3E}">
        <p14:creationId xmlns:p14="http://schemas.microsoft.com/office/powerpoint/2010/main" val="1747539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391400" cy="838200"/>
          </a:xfrm>
        </p:spPr>
        <p:txBody>
          <a:bodyPr>
            <a:normAutofit/>
          </a:bodyPr>
          <a:lstStyle/>
          <a:p>
            <a:r>
              <a:rPr lang="en-US" dirty="0" smtClean="0">
                <a:solidFill>
                  <a:srgbClr val="173377"/>
                </a:solidFill>
                <a:latin typeface="+mn-lt"/>
              </a:rPr>
              <a:t>The consultative process</a:t>
            </a:r>
            <a:endParaRPr lang="en-US" dirty="0">
              <a:solidFill>
                <a:srgbClr val="173377"/>
              </a:solidFill>
              <a:latin typeface="+mn-lt"/>
            </a:endParaRPr>
          </a:p>
        </p:txBody>
      </p:sp>
      <p:sp>
        <p:nvSpPr>
          <p:cNvPr id="3" name="Content Placeholder 2"/>
          <p:cNvSpPr>
            <a:spLocks noGrp="1"/>
          </p:cNvSpPr>
          <p:nvPr>
            <p:ph idx="1"/>
          </p:nvPr>
        </p:nvSpPr>
        <p:spPr>
          <a:xfrm>
            <a:off x="609600" y="1371600"/>
            <a:ext cx="8305800" cy="4724400"/>
          </a:xfrm>
        </p:spPr>
        <p:txBody>
          <a:bodyPr>
            <a:noAutofit/>
          </a:bodyPr>
          <a:lstStyle/>
          <a:p>
            <a:r>
              <a:rPr lang="en-US" sz="2800" dirty="0" smtClean="0"/>
              <a:t>Presented to EDC for feedback (winter 2013)</a:t>
            </a:r>
          </a:p>
          <a:p>
            <a:r>
              <a:rPr lang="en-US" sz="2800" dirty="0" smtClean="0"/>
              <a:t>Shared idea with Council of Ontario Universities (summer 2013)</a:t>
            </a:r>
          </a:p>
          <a:p>
            <a:r>
              <a:rPr lang="en-US" sz="2800" dirty="0" smtClean="0"/>
              <a:t>Applied for Government funds (MTCU-PIF; fall 2013)</a:t>
            </a:r>
          </a:p>
          <a:p>
            <a:r>
              <a:rPr lang="en-US" sz="2800" dirty="0" smtClean="0"/>
              <a:t>Presented to Council of Ontario Educational Developers for feedback (fall 2013) </a:t>
            </a:r>
          </a:p>
          <a:p>
            <a:r>
              <a:rPr lang="en-US" sz="2800" dirty="0" smtClean="0"/>
              <a:t>Updated COU; requested support (fall 2013)</a:t>
            </a:r>
          </a:p>
          <a:p>
            <a:r>
              <a:rPr lang="en-US" sz="2800" dirty="0" smtClean="0"/>
              <a:t>Updating EDC on project progress (winter 2014) </a:t>
            </a:r>
          </a:p>
        </p:txBody>
      </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11</a:t>
            </a:fld>
            <a:endParaRPr lang="en-US"/>
          </a:p>
        </p:txBody>
      </p:sp>
    </p:spTree>
    <p:extLst>
      <p:ext uri="{BB962C8B-B14F-4D97-AF65-F5344CB8AC3E}">
        <p14:creationId xmlns:p14="http://schemas.microsoft.com/office/powerpoint/2010/main" val="1091972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50000"/>
                  </a:schemeClr>
                </a:solidFill>
                <a:latin typeface="+mn-lt"/>
              </a:rPr>
              <a:t>Budget</a:t>
            </a:r>
            <a:endParaRPr lang="en-US" dirty="0">
              <a:solidFill>
                <a:schemeClr val="accent2">
                  <a:lumMod val="50000"/>
                </a:schemeClr>
              </a:solidFill>
              <a:latin typeface="+mn-lt"/>
            </a:endParaRPr>
          </a:p>
        </p:txBody>
      </p:sp>
      <p:sp>
        <p:nvSpPr>
          <p:cNvPr id="3" name="Content Placeholder 2"/>
          <p:cNvSpPr>
            <a:spLocks noGrp="1"/>
          </p:cNvSpPr>
          <p:nvPr>
            <p:ph idx="1"/>
          </p:nvPr>
        </p:nvSpPr>
        <p:spPr/>
        <p:txBody>
          <a:bodyPr>
            <a:normAutofit fontScale="92500"/>
          </a:bodyPr>
          <a:lstStyle/>
          <a:p>
            <a:r>
              <a:rPr lang="en-US" dirty="0"/>
              <a:t>A</a:t>
            </a:r>
            <a:r>
              <a:rPr lang="en-US" dirty="0" smtClean="0"/>
              <a:t>pproximately $250,000, including contributions of approximately $90,000 of in-kind contributions for participating </a:t>
            </a:r>
            <a:r>
              <a:rPr lang="en-US" dirty="0"/>
              <a:t>u</a:t>
            </a:r>
            <a:r>
              <a:rPr lang="en-US" dirty="0" smtClean="0"/>
              <a:t>niversities</a:t>
            </a:r>
          </a:p>
          <a:p>
            <a:r>
              <a:rPr lang="it-IT" dirty="0" smtClean="0"/>
              <a:t>Funding for:</a:t>
            </a:r>
          </a:p>
          <a:p>
            <a:pPr lvl="1"/>
            <a:r>
              <a:rPr lang="it-IT" dirty="0" smtClean="0"/>
              <a:t>Project Coordinator </a:t>
            </a:r>
          </a:p>
          <a:p>
            <a:pPr lvl="1"/>
            <a:r>
              <a:rPr lang="it-IT" dirty="0"/>
              <a:t>Research Associates </a:t>
            </a:r>
            <a:r>
              <a:rPr lang="it-IT" dirty="0" smtClean="0"/>
              <a:t>- 1 </a:t>
            </a:r>
            <a:r>
              <a:rPr lang="it-IT" dirty="0"/>
              <a:t>per each pilot institution x 3 </a:t>
            </a:r>
            <a:r>
              <a:rPr lang="it-IT" dirty="0" smtClean="0"/>
              <a:t>institutions</a:t>
            </a:r>
          </a:p>
          <a:p>
            <a:pPr lvl="1"/>
            <a:r>
              <a:rPr lang="it-IT" dirty="0"/>
              <a:t>Undergraduate Research Assistants </a:t>
            </a:r>
            <a:endParaRPr lang="en-US" dirty="0"/>
          </a:p>
          <a:p>
            <a:pPr lvl="1"/>
            <a:r>
              <a:rPr lang="it-IT" dirty="0"/>
              <a:t>Recompense for survey </a:t>
            </a:r>
            <a:r>
              <a:rPr lang="it-IT" dirty="0" smtClean="0"/>
              <a:t>participation</a:t>
            </a:r>
          </a:p>
          <a:p>
            <a:pPr lvl="1"/>
            <a:r>
              <a:rPr lang="it-IT" dirty="0" smtClean="0"/>
              <a:t>Statistician consultations</a:t>
            </a:r>
          </a:p>
          <a:p>
            <a:pPr lvl="1"/>
            <a:r>
              <a:rPr lang="it-IT" dirty="0" smtClean="0"/>
              <a:t>Online </a:t>
            </a:r>
            <a:r>
              <a:rPr lang="it-IT" dirty="0"/>
              <a:t>survey </a:t>
            </a:r>
            <a:r>
              <a:rPr lang="it-IT" dirty="0" smtClean="0"/>
              <a:t>development</a:t>
            </a:r>
          </a:p>
          <a:p>
            <a:pPr lvl="1"/>
            <a:r>
              <a:rPr lang="it-IT" dirty="0" smtClean="0"/>
              <a:t>Computers </a:t>
            </a:r>
            <a:r>
              <a:rPr lang="it-IT" dirty="0"/>
              <a:t>for research sites (1 per </a:t>
            </a:r>
            <a:r>
              <a:rPr lang="it-IT" dirty="0" smtClean="0"/>
              <a:t>site)</a:t>
            </a:r>
          </a:p>
          <a:p>
            <a:pPr lvl="1"/>
            <a:r>
              <a:rPr lang="it-IT" dirty="0" smtClean="0"/>
              <a:t>Travel </a:t>
            </a:r>
            <a:r>
              <a:rPr lang="it-IT" dirty="0"/>
              <a:t>for </a:t>
            </a:r>
            <a:r>
              <a:rPr lang="it-IT" dirty="0" smtClean="0"/>
              <a:t>researchers</a:t>
            </a:r>
            <a:endParaRPr lang="en-US" dirty="0">
              <a:latin typeface="Arial"/>
              <a:ea typeface="Times New Roman"/>
              <a:cs typeface="Times New Roman"/>
            </a:endParaRPr>
          </a:p>
          <a:p>
            <a:pPr marL="0">
              <a:lnSpc>
                <a:spcPct val="115000"/>
              </a:lnSpc>
              <a:spcBef>
                <a:spcPts val="0"/>
              </a:spcBef>
            </a:pPr>
            <a:endParaRPr lang="en-US" dirty="0">
              <a:latin typeface="Arial"/>
              <a:ea typeface="Times New Roman"/>
              <a:cs typeface="Times New Roman"/>
            </a:endParaRPr>
          </a:p>
          <a:p>
            <a:pPr marL="0" marR="0">
              <a:lnSpc>
                <a:spcPct val="115000"/>
              </a:lnSpc>
              <a:spcBef>
                <a:spcPts val="0"/>
              </a:spcBef>
              <a:spcAft>
                <a:spcPts val="0"/>
              </a:spcAft>
            </a:pPr>
            <a:endParaRPr lang="en-US" dirty="0">
              <a:latin typeface="Arial"/>
              <a:ea typeface="Times New Roman"/>
              <a:cs typeface="Times New Roman"/>
            </a:endParaRPr>
          </a:p>
          <a:p>
            <a:endParaRPr lang="en-US" dirty="0" smtClean="0"/>
          </a:p>
        </p:txBody>
      </p:sp>
      <p:sp>
        <p:nvSpPr>
          <p:cNvPr id="4" name="AutoShape 4"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rot="865863">
            <a:off x="1504328" y="3117619"/>
            <a:ext cx="6135342" cy="111556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Government Funded (MTCU-PIF)</a:t>
            </a:r>
            <a:endParaRPr lang="en-US" sz="5400" dirty="0" smtClean="0">
              <a:solidFill>
                <a:schemeClr val="tx1"/>
              </a:solidFill>
              <a:latin typeface="Webdings" panose="05030102010509060703" pitchFamily="18" charset="2"/>
            </a:endParaRPr>
          </a:p>
          <a:p>
            <a:pPr algn="ctr"/>
            <a:r>
              <a:rPr lang="en-US" sz="5400" dirty="0" smtClean="0">
                <a:solidFill>
                  <a:schemeClr val="tx1"/>
                </a:solidFill>
                <a:latin typeface="+mj-lt"/>
              </a:rPr>
              <a:t>$175,000</a:t>
            </a:r>
            <a:endParaRPr lang="en-US" sz="3200" dirty="0">
              <a:solidFill>
                <a:schemeClr val="tx1"/>
              </a:solidFill>
              <a:latin typeface="+mj-lt"/>
            </a:endParaRPr>
          </a:p>
        </p:txBody>
      </p:sp>
      <p:sp>
        <p:nvSpPr>
          <p:cNvPr id="7" name="Slide Number Placeholder 6"/>
          <p:cNvSpPr>
            <a:spLocks noGrp="1"/>
          </p:cNvSpPr>
          <p:nvPr>
            <p:ph type="sldNum" sz="quarter" idx="4"/>
          </p:nvPr>
        </p:nvSpPr>
        <p:spPr>
          <a:xfrm>
            <a:off x="8382000" y="6645275"/>
            <a:ext cx="762000" cy="365125"/>
          </a:xfrm>
        </p:spPr>
        <p:txBody>
          <a:bodyPr/>
          <a:lstStyle/>
          <a:p>
            <a:fld id="{F58E02A8-E497-47EF-BA34-DFA3D799B6A2}" type="slidenum">
              <a:rPr lang="en-US" smtClean="0"/>
              <a:pPr/>
              <a:t>12</a:t>
            </a:fld>
            <a:endParaRPr lang="en-US"/>
          </a:p>
        </p:txBody>
      </p:sp>
    </p:spTree>
    <p:extLst>
      <p:ext uri="{BB962C8B-B14F-4D97-AF65-F5344CB8AC3E}">
        <p14:creationId xmlns:p14="http://schemas.microsoft.com/office/powerpoint/2010/main" val="2480952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38357">
            <a:off x="-16308" y="1589452"/>
            <a:ext cx="2877063" cy="331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0" y="381000"/>
            <a:ext cx="8153400" cy="838200"/>
          </a:xfrm>
        </p:spPr>
        <p:txBody>
          <a:bodyPr>
            <a:normAutofit/>
          </a:bodyPr>
          <a:lstStyle/>
          <a:p>
            <a:r>
              <a:rPr lang="en-US" dirty="0" smtClean="0">
                <a:solidFill>
                  <a:srgbClr val="173377"/>
                </a:solidFill>
                <a:latin typeface="+mn-lt"/>
              </a:rPr>
              <a:t>Teaching Culture - Levers</a:t>
            </a:r>
            <a:endParaRPr lang="en-US" dirty="0">
              <a:solidFill>
                <a:srgbClr val="173377"/>
              </a:solidFill>
              <a:latin typeface="+mn-lt"/>
            </a:endParaRPr>
          </a:p>
        </p:txBody>
      </p:sp>
      <p:grpSp>
        <p:nvGrpSpPr>
          <p:cNvPr id="14" name="Group 13"/>
          <p:cNvGrpSpPr/>
          <p:nvPr/>
        </p:nvGrpSpPr>
        <p:grpSpPr>
          <a:xfrm>
            <a:off x="0" y="4495800"/>
            <a:ext cx="4825021" cy="2362200"/>
            <a:chOff x="381000" y="4573824"/>
            <a:chExt cx="3362177" cy="1646031"/>
          </a:xfrm>
        </p:grpSpPr>
        <p:sp>
          <p:nvSpPr>
            <p:cNvPr id="6" name="Rectangle 5"/>
            <p:cNvSpPr/>
            <p:nvPr/>
          </p:nvSpPr>
          <p:spPr>
            <a:xfrm>
              <a:off x="390988" y="6019800"/>
              <a:ext cx="3342201" cy="200055"/>
            </a:xfrm>
            <a:prstGeom prst="rect">
              <a:avLst/>
            </a:prstGeom>
            <a:solidFill>
              <a:schemeClr val="bg1"/>
            </a:solidFill>
            <a:ln>
              <a:noFill/>
            </a:ln>
          </p:spPr>
          <p:txBody>
            <a:bodyPr wrap="square">
              <a:spAutoFit/>
            </a:bodyPr>
            <a:lstStyle/>
            <a:p>
              <a:r>
                <a:rPr lang="en-US" sz="700" dirty="0" smtClean="0"/>
                <a:t>http://www.oecd.org/edu/imhe/QT%20policies%20and%20practices.pdf</a:t>
              </a:r>
              <a:endParaRPr lang="en-US" sz="7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4573824"/>
              <a:ext cx="3362177" cy="136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13</a:t>
            </a:fld>
            <a:endParaRPr lang="en-US" dirty="0"/>
          </a:p>
        </p:txBody>
      </p:sp>
      <p:graphicFrame>
        <p:nvGraphicFramePr>
          <p:cNvPr id="16" name="Diagram 15"/>
          <p:cNvGraphicFramePr/>
          <p:nvPr>
            <p:extLst>
              <p:ext uri="{D42A27DB-BD31-4B8C-83A1-F6EECF244321}">
                <p14:modId xmlns:p14="http://schemas.microsoft.com/office/powerpoint/2010/main" val="1525696386"/>
              </p:ext>
            </p:extLst>
          </p:nvPr>
        </p:nvGraphicFramePr>
        <p:xfrm>
          <a:off x="2819400" y="457200"/>
          <a:ext cx="7010400" cy="685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6680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173377"/>
                </a:solidFill>
              </a:rPr>
              <a:t>Project Phases</a:t>
            </a:r>
            <a:endParaRPr lang="en-US" sz="4000" dirty="0">
              <a:solidFill>
                <a:srgbClr val="173377"/>
              </a:solidFill>
            </a:endParaRPr>
          </a:p>
        </p:txBody>
      </p:sp>
      <p:sp>
        <p:nvSpPr>
          <p:cNvPr id="3" name="Content Placeholder 2"/>
          <p:cNvSpPr>
            <a:spLocks noGrp="1"/>
          </p:cNvSpPr>
          <p:nvPr>
            <p:ph idx="1"/>
          </p:nvPr>
        </p:nvSpPr>
        <p:spPr/>
        <p:txBody>
          <a:bodyPr>
            <a:noAutofit/>
          </a:bodyPr>
          <a:lstStyle/>
          <a:p>
            <a:pPr marL="0" indent="0">
              <a:buNone/>
            </a:pPr>
            <a:r>
              <a:rPr lang="en-US" b="1" dirty="0" smtClean="0">
                <a:solidFill>
                  <a:srgbClr val="000000"/>
                </a:solidFill>
              </a:rPr>
              <a:t>Phase</a:t>
            </a:r>
            <a:r>
              <a:rPr lang="en-US" b="1" dirty="0" smtClean="0">
                <a:solidFill>
                  <a:srgbClr val="173377"/>
                </a:solidFill>
              </a:rPr>
              <a:t> 1: </a:t>
            </a:r>
          </a:p>
          <a:p>
            <a:r>
              <a:rPr lang="en-US" dirty="0" smtClean="0">
                <a:solidFill>
                  <a:srgbClr val="000000"/>
                </a:solidFill>
              </a:rPr>
              <a:t>Develop &amp; pilot the Teaching Culture Perception Survey (TCPS) with educators, administrators and students at three Ontario universities</a:t>
            </a:r>
          </a:p>
          <a:p>
            <a:pPr marL="0" indent="0">
              <a:buNone/>
            </a:pPr>
            <a:r>
              <a:rPr lang="en-US" b="1" dirty="0" smtClean="0">
                <a:solidFill>
                  <a:srgbClr val="000000"/>
                </a:solidFill>
              </a:rPr>
              <a:t>Phase 2: </a:t>
            </a:r>
          </a:p>
          <a:p>
            <a:pPr marL="457200" indent="-457200"/>
            <a:r>
              <a:rPr lang="en-US" dirty="0" smtClean="0">
                <a:solidFill>
                  <a:srgbClr val="000000"/>
                </a:solidFill>
              </a:rPr>
              <a:t>Develop institutional indicators, and Teaching Culture Institutional Indicators (TCII), to validate &amp; triangulate the TCPS </a:t>
            </a:r>
          </a:p>
          <a:p>
            <a:pPr marL="0" indent="0">
              <a:buNone/>
            </a:pPr>
            <a:r>
              <a:rPr lang="en-US" b="1" dirty="0" smtClean="0">
                <a:solidFill>
                  <a:srgbClr val="000000"/>
                </a:solidFill>
              </a:rPr>
              <a:t>Phase 3: </a:t>
            </a:r>
          </a:p>
          <a:p>
            <a:r>
              <a:rPr lang="en-US" dirty="0" smtClean="0">
                <a:solidFill>
                  <a:srgbClr val="000000"/>
                </a:solidFill>
              </a:rPr>
              <a:t>Develop reports and recommendations to accompany the results returned to participating institutions</a:t>
            </a:r>
            <a:endParaRPr lang="en-US" dirty="0">
              <a:solidFill>
                <a:srgbClr val="000000"/>
              </a:solidFill>
            </a:endParaRPr>
          </a:p>
        </p:txBody>
      </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14</a:t>
            </a:fld>
            <a:endParaRPr lang="en-US" dirty="0"/>
          </a:p>
        </p:txBody>
      </p:sp>
    </p:spTree>
    <p:extLst>
      <p:ext uri="{BB962C8B-B14F-4D97-AF65-F5344CB8AC3E}">
        <p14:creationId xmlns:p14="http://schemas.microsoft.com/office/powerpoint/2010/main" val="1740452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9144000" cy="1143000"/>
          </a:xfrm>
        </p:spPr>
        <p:txBody>
          <a:bodyPr>
            <a:noAutofit/>
          </a:bodyPr>
          <a:lstStyle/>
          <a:p>
            <a:r>
              <a:rPr lang="en-US" dirty="0">
                <a:solidFill>
                  <a:srgbClr val="173377"/>
                </a:solidFill>
                <a:latin typeface="+mn-lt"/>
              </a:rPr>
              <a:t>Phase </a:t>
            </a:r>
            <a:r>
              <a:rPr lang="en-US" dirty="0" smtClean="0">
                <a:solidFill>
                  <a:srgbClr val="173377"/>
                </a:solidFill>
                <a:latin typeface="+mn-lt"/>
              </a:rPr>
              <a:t>1</a:t>
            </a:r>
            <a:br>
              <a:rPr lang="en-US" dirty="0" smtClean="0">
                <a:solidFill>
                  <a:srgbClr val="173377"/>
                </a:solidFill>
                <a:latin typeface="+mn-lt"/>
              </a:rPr>
            </a:br>
            <a:r>
              <a:rPr lang="en-US" dirty="0" smtClean="0">
                <a:solidFill>
                  <a:srgbClr val="173377"/>
                </a:solidFill>
                <a:latin typeface="+mn-lt"/>
              </a:rPr>
              <a:t>Teaching Culture </a:t>
            </a:r>
            <a:r>
              <a:rPr lang="en-US" dirty="0">
                <a:solidFill>
                  <a:srgbClr val="173377"/>
                </a:solidFill>
                <a:latin typeface="+mn-lt"/>
              </a:rPr>
              <a:t>Perception </a:t>
            </a:r>
            <a:r>
              <a:rPr lang="en-US" dirty="0" smtClean="0">
                <a:solidFill>
                  <a:srgbClr val="173377"/>
                </a:solidFill>
                <a:latin typeface="+mn-lt"/>
              </a:rPr>
              <a:t>Survey</a:t>
            </a:r>
            <a:endParaRPr lang="en-US" dirty="0">
              <a:solidFill>
                <a:srgbClr val="173377"/>
              </a:solidFill>
              <a:latin typeface="+mn-lt"/>
            </a:endParaRPr>
          </a:p>
        </p:txBody>
      </p:sp>
      <p:sp>
        <p:nvSpPr>
          <p:cNvPr id="6" name="Rectangle 5"/>
          <p:cNvSpPr/>
          <p:nvPr/>
        </p:nvSpPr>
        <p:spPr>
          <a:xfrm>
            <a:off x="304800" y="1727537"/>
            <a:ext cx="8591365" cy="1015663"/>
          </a:xfrm>
          <a:prstGeom prst="rect">
            <a:avLst/>
          </a:prstGeom>
        </p:spPr>
        <p:txBody>
          <a:bodyPr wrap="square">
            <a:spAutoFit/>
          </a:bodyPr>
          <a:lstStyle/>
          <a:p>
            <a:pPr marL="342900" indent="-342900">
              <a:buFont typeface="Arial" panose="020B0604020202020204" pitchFamily="34" charset="0"/>
              <a:buChar char="•"/>
            </a:pPr>
            <a:r>
              <a:rPr lang="en-US" sz="2000" dirty="0" smtClean="0"/>
              <a:t>Aimed at examining the perceptions to develop a </a:t>
            </a:r>
            <a:r>
              <a:rPr lang="en-US" sz="2000" i="1" dirty="0" smtClean="0"/>
              <a:t>profile</a:t>
            </a:r>
            <a:r>
              <a:rPr lang="en-US" sz="2000" dirty="0" smtClean="0"/>
              <a:t>, allowing comparison between different stakeholders’ perceptions, &amp; comparison of change over time. </a:t>
            </a:r>
            <a:endParaRPr lang="en-US" sz="2000" dirty="0"/>
          </a:p>
        </p:txBody>
      </p:sp>
      <p:sp>
        <p:nvSpPr>
          <p:cNvPr id="3" name="Slide Number Placeholder 2"/>
          <p:cNvSpPr>
            <a:spLocks noGrp="1"/>
          </p:cNvSpPr>
          <p:nvPr>
            <p:ph type="sldNum" sz="quarter" idx="4"/>
          </p:nvPr>
        </p:nvSpPr>
        <p:spPr>
          <a:xfrm>
            <a:off x="8458200" y="6645275"/>
            <a:ext cx="762000" cy="365125"/>
          </a:xfrm>
        </p:spPr>
        <p:txBody>
          <a:bodyPr/>
          <a:lstStyle/>
          <a:p>
            <a:fld id="{F58E02A8-E497-47EF-BA34-DFA3D799B6A2}" type="slidenum">
              <a:rPr lang="en-US" smtClean="0"/>
              <a:pPr/>
              <a:t>15</a:t>
            </a:fld>
            <a:endParaRPr lang="en-US" dirty="0"/>
          </a:p>
        </p:txBody>
      </p:sp>
      <p:pic>
        <p:nvPicPr>
          <p:cNvPr id="1026" name="Picture 2"/>
          <p:cNvPicPr>
            <a:picLocks noChangeAspect="1" noChangeArrowheads="1"/>
          </p:cNvPicPr>
          <p:nvPr/>
        </p:nvPicPr>
        <p:blipFill>
          <a:blip r:embed="rId3" cstate="print"/>
          <a:srcRect l="18750" t="14000" r="19750" b="20667"/>
          <a:stretch>
            <a:fillRect/>
          </a:stretch>
        </p:blipFill>
        <p:spPr bwMode="auto">
          <a:xfrm>
            <a:off x="1447800" y="2667000"/>
            <a:ext cx="6248400" cy="3733800"/>
          </a:xfrm>
          <a:prstGeom prst="rect">
            <a:avLst/>
          </a:prstGeom>
          <a:noFill/>
          <a:ln w="9525">
            <a:solidFill>
              <a:schemeClr val="bg1">
                <a:lumMod val="50000"/>
              </a:schemeClr>
            </a:solidFill>
            <a:miter lim="800000"/>
            <a:headEnd/>
            <a:tailEnd/>
          </a:ln>
        </p:spPr>
      </p:pic>
    </p:spTree>
    <p:extLst>
      <p:ext uri="{BB962C8B-B14F-4D97-AF65-F5344CB8AC3E}">
        <p14:creationId xmlns:p14="http://schemas.microsoft.com/office/powerpoint/2010/main" val="1593550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171700"/>
            <a:ext cx="8153400" cy="4152900"/>
          </a:xfrm>
        </p:spPr>
        <p:txBody>
          <a:bodyPr>
            <a:noAutofit/>
          </a:bodyPr>
          <a:lstStyle/>
          <a:p>
            <a:pPr marL="457200" indent="-457200">
              <a:buFont typeface="+mj-lt"/>
              <a:buAutoNum type="arabicPeriod"/>
              <a:defRPr/>
            </a:pPr>
            <a:r>
              <a:rPr lang="en-US" sz="2800" dirty="0" smtClean="0"/>
              <a:t>Will this survey produce useful information?</a:t>
            </a:r>
          </a:p>
          <a:p>
            <a:pPr marL="457200" indent="-457200">
              <a:buFont typeface="+mj-lt"/>
              <a:buAutoNum type="arabicPeriod"/>
              <a:defRPr/>
            </a:pPr>
            <a:r>
              <a:rPr lang="en-US" sz="2800" dirty="0" smtClean="0"/>
              <a:t>Do these Levers make sense in identifying teaching culture?(Face Validity)</a:t>
            </a:r>
          </a:p>
          <a:p>
            <a:pPr marL="457200" indent="-457200">
              <a:buFont typeface="+mj-lt"/>
              <a:buAutoNum type="arabicPeriod"/>
              <a:defRPr/>
            </a:pPr>
            <a:r>
              <a:rPr lang="en-US" sz="2800" dirty="0" smtClean="0"/>
              <a:t>Are there any other issues or gaps you would like to raise?</a:t>
            </a:r>
          </a:p>
          <a:p>
            <a:endParaRPr lang="en-CA" sz="2800" dirty="0"/>
          </a:p>
        </p:txBody>
      </p:sp>
      <p:sp>
        <p:nvSpPr>
          <p:cNvPr id="4" name="Slide Number Placeholder 3"/>
          <p:cNvSpPr>
            <a:spLocks noGrp="1"/>
          </p:cNvSpPr>
          <p:nvPr>
            <p:ph type="sldNum" sz="quarter" idx="4"/>
          </p:nvPr>
        </p:nvSpPr>
        <p:spPr/>
        <p:txBody>
          <a:bodyPr/>
          <a:lstStyle/>
          <a:p>
            <a:fld id="{F58E02A8-E497-47EF-BA34-DFA3D799B6A2}" type="slidenum">
              <a:rPr lang="en-US" smtClean="0"/>
              <a:pPr/>
              <a:t>16</a:t>
            </a:fld>
            <a:endParaRPr lang="en-US" dirty="0"/>
          </a:p>
        </p:txBody>
      </p:sp>
      <p:sp>
        <p:nvSpPr>
          <p:cNvPr id="5" name="Title 1"/>
          <p:cNvSpPr txBox="1">
            <a:spLocks/>
          </p:cNvSpPr>
          <p:nvPr/>
        </p:nvSpPr>
        <p:spPr>
          <a:xfrm>
            <a:off x="304800" y="533400"/>
            <a:ext cx="9144000" cy="1371600"/>
          </a:xfrm>
          <a:prstGeom prst="rect">
            <a:avLst/>
          </a:prstGeom>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173377"/>
                </a:solidFill>
                <a:effectLst/>
                <a:uLnTx/>
                <a:uFillTx/>
                <a:latin typeface="+mn-lt"/>
                <a:ea typeface="+mj-ea"/>
                <a:cs typeface="Avenir Next Condensed Demi Bold"/>
              </a:rPr>
              <a:t>Phase 1</a:t>
            </a:r>
            <a:br>
              <a:rPr kumimoji="0" lang="en-US" sz="4400" b="0" i="0" u="none" strike="noStrike" kern="1200" cap="none" spc="0" normalizeH="0" baseline="0" noProof="0" dirty="0" smtClean="0">
                <a:ln>
                  <a:noFill/>
                </a:ln>
                <a:solidFill>
                  <a:srgbClr val="173377"/>
                </a:solidFill>
                <a:effectLst/>
                <a:uLnTx/>
                <a:uFillTx/>
                <a:latin typeface="+mn-lt"/>
                <a:ea typeface="+mj-ea"/>
                <a:cs typeface="Avenir Next Condensed Demi Bold"/>
              </a:rPr>
            </a:br>
            <a:r>
              <a:rPr kumimoji="0" lang="en-US" sz="4400" b="0" i="0" u="none" strike="noStrike" kern="1200" cap="none" spc="0" normalizeH="0" baseline="0" noProof="0" dirty="0" smtClean="0">
                <a:ln>
                  <a:noFill/>
                </a:ln>
                <a:solidFill>
                  <a:srgbClr val="173377"/>
                </a:solidFill>
                <a:effectLst/>
                <a:uLnTx/>
                <a:uFillTx/>
                <a:latin typeface="+mn-lt"/>
                <a:ea typeface="+mj-ea"/>
                <a:cs typeface="Avenir Next Condensed Demi Bold"/>
              </a:rPr>
              <a:t>Teaching Culture Perception Survey</a:t>
            </a:r>
            <a:endParaRPr kumimoji="0" lang="en-US" sz="4400" b="0" i="0" u="none" strike="noStrike" kern="1200" cap="none" spc="0" normalizeH="0" baseline="0" noProof="0" dirty="0">
              <a:ln>
                <a:noFill/>
              </a:ln>
              <a:solidFill>
                <a:srgbClr val="173377"/>
              </a:solidFill>
              <a:effectLst/>
              <a:uLnTx/>
              <a:uFillTx/>
              <a:latin typeface="+mn-lt"/>
              <a:ea typeface="+mj-ea"/>
              <a:cs typeface="Avenir Next Condensed Demi Bold"/>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991600" cy="1219200"/>
          </a:xfrm>
        </p:spPr>
        <p:txBody>
          <a:bodyPr>
            <a:noAutofit/>
          </a:bodyPr>
          <a:lstStyle/>
          <a:p>
            <a:r>
              <a:rPr lang="en-US" dirty="0">
                <a:solidFill>
                  <a:srgbClr val="002060"/>
                </a:solidFill>
                <a:latin typeface="+mn-lt"/>
              </a:rPr>
              <a:t>Phase </a:t>
            </a:r>
            <a:r>
              <a:rPr lang="en-US" dirty="0" smtClean="0">
                <a:solidFill>
                  <a:srgbClr val="002060"/>
                </a:solidFill>
                <a:latin typeface="+mn-lt"/>
              </a:rPr>
              <a:t>2</a:t>
            </a:r>
            <a:br>
              <a:rPr lang="en-US" dirty="0" smtClean="0">
                <a:solidFill>
                  <a:srgbClr val="002060"/>
                </a:solidFill>
                <a:latin typeface="+mn-lt"/>
              </a:rPr>
            </a:br>
            <a:r>
              <a:rPr lang="en-US" sz="4000" dirty="0" smtClean="0">
                <a:solidFill>
                  <a:srgbClr val="002060"/>
                </a:solidFill>
                <a:latin typeface="+mn-lt"/>
              </a:rPr>
              <a:t>Teaching </a:t>
            </a:r>
            <a:r>
              <a:rPr lang="en-US" sz="4000" dirty="0">
                <a:solidFill>
                  <a:srgbClr val="002060"/>
                </a:solidFill>
                <a:latin typeface="+mn-lt"/>
              </a:rPr>
              <a:t>Culture </a:t>
            </a:r>
            <a:r>
              <a:rPr lang="en-US" sz="4000" dirty="0" smtClean="0">
                <a:solidFill>
                  <a:srgbClr val="002060"/>
                </a:solidFill>
                <a:latin typeface="+mn-lt"/>
              </a:rPr>
              <a:t>Institutional Indicators</a:t>
            </a:r>
            <a:endParaRPr lang="en-US" dirty="0">
              <a:solidFill>
                <a:srgbClr val="002060"/>
              </a:solidFill>
              <a:latin typeface="+mn-lt"/>
            </a:endParaRPr>
          </a:p>
        </p:txBody>
      </p:sp>
      <p:sp>
        <p:nvSpPr>
          <p:cNvPr id="3" name="Content Placeholder 2"/>
          <p:cNvSpPr>
            <a:spLocks noGrp="1"/>
          </p:cNvSpPr>
          <p:nvPr>
            <p:ph idx="1"/>
          </p:nvPr>
        </p:nvSpPr>
        <p:spPr>
          <a:xfrm>
            <a:off x="762000" y="1676400"/>
            <a:ext cx="7543800" cy="4419600"/>
          </a:xfrm>
        </p:spPr>
        <p:txBody>
          <a:bodyPr>
            <a:normAutofit/>
          </a:bodyPr>
          <a:lstStyle/>
          <a:p>
            <a:r>
              <a:rPr lang="en-US" sz="2000" dirty="0" smtClean="0"/>
              <a:t>Identify indicators that are available at the majority of Ontario institutions</a:t>
            </a:r>
          </a:p>
          <a:p>
            <a:r>
              <a:rPr lang="en-US" sz="2000" dirty="0" smtClean="0"/>
              <a:t>Most highly correlated with or predictive of a quality teaching culture </a:t>
            </a:r>
          </a:p>
          <a:p>
            <a:pPr marL="0" indent="0">
              <a:buNone/>
            </a:pPr>
            <a:endParaRPr lang="en-US" dirty="0" smtClean="0"/>
          </a:p>
        </p:txBody>
      </p:sp>
      <p:sp>
        <p:nvSpPr>
          <p:cNvPr id="4" name="Content Placeholder 2"/>
          <p:cNvSpPr txBox="1">
            <a:spLocks/>
          </p:cNvSpPr>
          <p:nvPr/>
        </p:nvSpPr>
        <p:spPr>
          <a:xfrm>
            <a:off x="457200" y="3200400"/>
            <a:ext cx="8229600" cy="3048000"/>
          </a:xfrm>
          <a:prstGeom prst="rect">
            <a:avLst/>
          </a:prstGeom>
          <a:solidFill>
            <a:schemeClr val="bg1"/>
          </a:solidFill>
          <a:ln>
            <a:solidFill>
              <a:schemeClr val="tx1">
                <a:lumMod val="50000"/>
                <a:lumOff val="50000"/>
              </a:schemeClr>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it-IT" sz="2800" dirty="0" smtClean="0"/>
              <a:t>____ 	Evidence of ‘course and curriculum 	improvement’ funds</a:t>
            </a:r>
            <a:endParaRPr lang="en-US" sz="2800" dirty="0" smtClean="0"/>
          </a:p>
          <a:p>
            <a:pPr marL="0" indent="0">
              <a:buFont typeface="Arial" panose="020B0604020202020204" pitchFamily="34" charset="0"/>
              <a:buNone/>
            </a:pPr>
            <a:r>
              <a:rPr lang="en-US" sz="2800" dirty="0" smtClean="0"/>
              <a:t>____ 	</a:t>
            </a:r>
            <a:r>
              <a:rPr lang="it-IT" sz="2800" dirty="0" smtClean="0"/>
              <a:t>Evidence of a well-developed strategic plan for 	enhancing the undergraduate learning 	experience</a:t>
            </a:r>
            <a:endParaRPr lang="en-US" sz="2800" dirty="0" smtClean="0"/>
          </a:p>
          <a:p>
            <a:pPr marL="0" indent="0">
              <a:buFont typeface="Arial" panose="020B0604020202020204" pitchFamily="34" charset="0"/>
              <a:buNone/>
            </a:pPr>
            <a:r>
              <a:rPr lang="en-US" sz="2800" dirty="0" smtClean="0"/>
              <a:t>____ 	Evidence of senior leadership devoted to 	undergraduate teaching &amp; learning</a:t>
            </a:r>
          </a:p>
        </p:txBody>
      </p:sp>
      <p:sp>
        <p:nvSpPr>
          <p:cNvPr id="5" name="Slide Number Placeholder 4"/>
          <p:cNvSpPr>
            <a:spLocks noGrp="1"/>
          </p:cNvSpPr>
          <p:nvPr>
            <p:ph type="sldNum" sz="quarter" idx="4"/>
          </p:nvPr>
        </p:nvSpPr>
        <p:spPr>
          <a:xfrm>
            <a:off x="8382000" y="6645275"/>
            <a:ext cx="762000" cy="365125"/>
          </a:xfrm>
        </p:spPr>
        <p:txBody>
          <a:bodyPr/>
          <a:lstStyle/>
          <a:p>
            <a:fld id="{F58E02A8-E497-47EF-BA34-DFA3D799B6A2}" type="slidenum">
              <a:rPr lang="en-US" smtClean="0"/>
              <a:pPr/>
              <a:t>17</a:t>
            </a:fld>
            <a:endParaRPr lang="en-US" dirty="0"/>
          </a:p>
        </p:txBody>
      </p:sp>
    </p:spTree>
    <p:extLst>
      <p:ext uri="{BB962C8B-B14F-4D97-AF65-F5344CB8AC3E}">
        <p14:creationId xmlns:p14="http://schemas.microsoft.com/office/powerpoint/2010/main" val="141755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915400" cy="838200"/>
          </a:xfrm>
        </p:spPr>
        <p:txBody>
          <a:bodyPr>
            <a:normAutofit fontScale="90000"/>
          </a:bodyPr>
          <a:lstStyle/>
          <a:p>
            <a:r>
              <a:rPr lang="en-CA" dirty="0" smtClean="0">
                <a:solidFill>
                  <a:srgbClr val="002060"/>
                </a:solidFill>
                <a:latin typeface="+mn-lt"/>
              </a:rPr>
              <a:t>What other indicators might we consider?</a:t>
            </a:r>
            <a:endParaRPr lang="en-CA" dirty="0">
              <a:solidFill>
                <a:srgbClr val="002060"/>
              </a:solidFill>
              <a:latin typeface="+mn-lt"/>
            </a:endParaRPr>
          </a:p>
        </p:txBody>
      </p:sp>
      <p:sp>
        <p:nvSpPr>
          <p:cNvPr id="3" name="Content Placeholder 2"/>
          <p:cNvSpPr>
            <a:spLocks noGrp="1"/>
          </p:cNvSpPr>
          <p:nvPr>
            <p:ph idx="1"/>
          </p:nvPr>
        </p:nvSpPr>
        <p:spPr/>
        <p:txBody>
          <a:bodyPr/>
          <a:lstStyle/>
          <a:p>
            <a:r>
              <a:rPr lang="en-CA" sz="2800" dirty="0" smtClean="0"/>
              <a:t>What other metrics, measures, or markers might also provide an indication of an institutional culture that values teaching?</a:t>
            </a:r>
          </a:p>
        </p:txBody>
      </p:sp>
      <p:sp>
        <p:nvSpPr>
          <p:cNvPr id="4" name="Slide Number Placeholder 3"/>
          <p:cNvSpPr>
            <a:spLocks noGrp="1"/>
          </p:cNvSpPr>
          <p:nvPr>
            <p:ph type="sldNum" sz="quarter" idx="4"/>
          </p:nvPr>
        </p:nvSpPr>
        <p:spPr/>
        <p:txBody>
          <a:bodyPr/>
          <a:lstStyle/>
          <a:p>
            <a:fld id="{F58E02A8-E497-47EF-BA34-DFA3D799B6A2}" type="slidenum">
              <a:rPr lang="en-US" smtClean="0"/>
              <a:pPr/>
              <a:t>18</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86600" cy="1143000"/>
          </a:xfrm>
        </p:spPr>
        <p:txBody>
          <a:bodyPr>
            <a:noAutofit/>
          </a:bodyPr>
          <a:lstStyle/>
          <a:p>
            <a:r>
              <a:rPr lang="en-US" dirty="0">
                <a:solidFill>
                  <a:srgbClr val="002060"/>
                </a:solidFill>
                <a:latin typeface="+mn-lt"/>
              </a:rPr>
              <a:t>Phase 3 </a:t>
            </a:r>
            <a:r>
              <a:rPr lang="en-US" dirty="0" smtClean="0">
                <a:solidFill>
                  <a:srgbClr val="002060"/>
                </a:solidFill>
                <a:latin typeface="+mn-lt"/>
              </a:rPr>
              <a:t/>
            </a:r>
            <a:br>
              <a:rPr lang="en-US" dirty="0" smtClean="0">
                <a:solidFill>
                  <a:srgbClr val="002060"/>
                </a:solidFill>
                <a:latin typeface="+mn-lt"/>
              </a:rPr>
            </a:br>
            <a:r>
              <a:rPr lang="en-US" dirty="0" smtClean="0">
                <a:solidFill>
                  <a:srgbClr val="002060"/>
                </a:solidFill>
                <a:latin typeface="+mn-lt"/>
              </a:rPr>
              <a:t>Report &amp; Recommendations</a:t>
            </a:r>
            <a:endParaRPr lang="en-US" dirty="0">
              <a:solidFill>
                <a:srgbClr val="002060"/>
              </a:solidFill>
              <a:latin typeface="+mn-lt"/>
            </a:endParaRPr>
          </a:p>
        </p:txBody>
      </p:sp>
      <p:sp>
        <p:nvSpPr>
          <p:cNvPr id="3" name="Content Placeholder 2"/>
          <p:cNvSpPr>
            <a:spLocks noGrp="1"/>
          </p:cNvSpPr>
          <p:nvPr>
            <p:ph idx="1"/>
          </p:nvPr>
        </p:nvSpPr>
        <p:spPr>
          <a:xfrm>
            <a:off x="304800" y="1600200"/>
            <a:ext cx="6172200" cy="4525963"/>
          </a:xfrm>
        </p:spPr>
        <p:txBody>
          <a:bodyPr>
            <a:normAutofit/>
          </a:bodyPr>
          <a:lstStyle/>
          <a:p>
            <a:pPr>
              <a:buNone/>
            </a:pPr>
            <a:endParaRPr lang="en-US" sz="2800" dirty="0" smtClean="0"/>
          </a:p>
          <a:p>
            <a:pPr marL="93663" indent="-93663">
              <a:buNone/>
            </a:pPr>
            <a:r>
              <a:rPr lang="en-US" sz="2800" dirty="0" smtClean="0"/>
              <a:t>Development of a report </a:t>
            </a:r>
            <a:endParaRPr lang="en-US" sz="2800" dirty="0"/>
          </a:p>
          <a:p>
            <a:pPr marL="93663" indent="-93663">
              <a:buNone/>
            </a:pPr>
            <a:r>
              <a:rPr lang="en-US" sz="2800" dirty="0" smtClean="0"/>
              <a:t>distributed to participating institutions </a:t>
            </a:r>
          </a:p>
          <a:p>
            <a:pPr lvl="1"/>
            <a:r>
              <a:rPr lang="en-US" sz="2400" dirty="0" smtClean="0"/>
              <a:t>Provide the results from the </a:t>
            </a:r>
            <a:br>
              <a:rPr lang="en-US" sz="2400" dirty="0" smtClean="0"/>
            </a:br>
            <a:r>
              <a:rPr lang="en-US" sz="2400" dirty="0" smtClean="0"/>
              <a:t>TCPS &amp; TCII </a:t>
            </a:r>
          </a:p>
          <a:p>
            <a:pPr lvl="1"/>
            <a:r>
              <a:rPr lang="en-US" sz="2400" dirty="0" smtClean="0"/>
              <a:t>Recommend best practices &amp; provide examples that enable institutions to further enhance their teaching culture</a:t>
            </a:r>
          </a:p>
        </p:txBody>
      </p:sp>
      <p:sp>
        <p:nvSpPr>
          <p:cNvPr id="4" name="AutoShape 2" descr="https://encrypted-tbn3.gstatic.com/images?q=tbn:ANd9GcSsiw67-rrW4mdtWe_8sJGOZ5LnsOqZ8kL8eL_NMesb4G0yd6Ho9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Ssiw67-rrW4mdtWe_8sJGOZ5LnsOqZ8kL8eL_NMesb4G0yd6Ho9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2" descr="https://encrypted-tbn3.gstatic.com/images?q=tbn:ANd9GcSsiw67-rrW4mdtWe_8sJGOZ5LnsOqZ8kL8eL_NMesb4G0yd6Ho9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737" y="1623844"/>
            <a:ext cx="2030413" cy="157655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encrypted-tbn1.gstatic.com/images?q=tbn:ANd9GcQDVdhWl2MKmT0Gb6NpPcczjXxOzxmrtGW1NAENg-Kd6LhLqu3Ir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7356" y="3381387"/>
            <a:ext cx="2030413" cy="1351148"/>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T2uf8pA9Cvi7-8BJDlBlRNhVYUkwBmTQt3OaGNHzG1qgv9qli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829" y="5029200"/>
            <a:ext cx="1988229" cy="1186081"/>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4"/>
          </p:nvPr>
        </p:nvSpPr>
        <p:spPr>
          <a:xfrm>
            <a:off x="8382000" y="6645275"/>
            <a:ext cx="762000" cy="365125"/>
          </a:xfrm>
        </p:spPr>
        <p:txBody>
          <a:bodyPr/>
          <a:lstStyle/>
          <a:p>
            <a:fld id="{F58E02A8-E497-47EF-BA34-DFA3D799B6A2}" type="slidenum">
              <a:rPr lang="en-US" smtClean="0"/>
              <a:pPr/>
              <a:t>19</a:t>
            </a:fld>
            <a:endParaRPr lang="en-US" dirty="0"/>
          </a:p>
        </p:txBody>
      </p:sp>
    </p:spTree>
    <p:extLst>
      <p:ext uri="{BB962C8B-B14F-4D97-AF65-F5344CB8AC3E}">
        <p14:creationId xmlns:p14="http://schemas.microsoft.com/office/powerpoint/2010/main" val="17597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1000" y="533400"/>
            <a:ext cx="7924800" cy="4093428"/>
          </a:xfrm>
          <a:prstGeom prst="rect">
            <a:avLst/>
          </a:prstGeom>
        </p:spPr>
        <p:txBody>
          <a:bodyPr wrap="square">
            <a:spAutoFit/>
          </a:bodyPr>
          <a:lstStyle/>
          <a:p>
            <a:pPr algn="ctr"/>
            <a:r>
              <a:rPr lang="en-CA" sz="3200" dirty="0" smtClean="0">
                <a:solidFill>
                  <a:schemeClr val="bg1">
                    <a:lumMod val="85000"/>
                  </a:schemeClr>
                </a:solidFill>
              </a:rPr>
              <a:t>The </a:t>
            </a:r>
            <a:r>
              <a:rPr lang="en-CA" sz="8800" b="1" dirty="0" smtClean="0">
                <a:solidFill>
                  <a:schemeClr val="bg1">
                    <a:lumMod val="85000"/>
                  </a:schemeClr>
                </a:solidFill>
              </a:rPr>
              <a:t>value </a:t>
            </a:r>
            <a:r>
              <a:rPr lang="en-CA" sz="3200" dirty="0" smtClean="0">
                <a:solidFill>
                  <a:schemeClr val="bg1">
                    <a:lumMod val="85000"/>
                  </a:schemeClr>
                </a:solidFill>
              </a:rPr>
              <a:t>that institutions </a:t>
            </a:r>
          </a:p>
          <a:p>
            <a:pPr algn="ctr"/>
            <a:r>
              <a:rPr lang="en-CA" sz="3200" dirty="0" smtClean="0">
                <a:solidFill>
                  <a:schemeClr val="bg1">
                    <a:lumMod val="85000"/>
                  </a:schemeClr>
                </a:solidFill>
              </a:rPr>
              <a:t>place on </a:t>
            </a:r>
            <a:r>
              <a:rPr lang="en-CA" sz="6000" b="1" dirty="0" smtClean="0">
                <a:solidFill>
                  <a:schemeClr val="bg1">
                    <a:lumMod val="85000"/>
                  </a:schemeClr>
                </a:solidFill>
              </a:rPr>
              <a:t>teaching</a:t>
            </a:r>
            <a:r>
              <a:rPr lang="en-CA" sz="4000" b="1" dirty="0" smtClean="0">
                <a:solidFill>
                  <a:schemeClr val="bg1">
                    <a:lumMod val="85000"/>
                  </a:schemeClr>
                </a:solidFill>
              </a:rPr>
              <a:t> </a:t>
            </a:r>
            <a:r>
              <a:rPr lang="en-CA" sz="3200" dirty="0" smtClean="0">
                <a:solidFill>
                  <a:schemeClr val="bg1">
                    <a:lumMod val="85000"/>
                  </a:schemeClr>
                </a:solidFill>
              </a:rPr>
              <a:t>is  </a:t>
            </a:r>
          </a:p>
          <a:p>
            <a:pPr algn="r"/>
            <a:r>
              <a:rPr lang="en-CA" sz="8000" b="1" dirty="0" smtClean="0">
                <a:solidFill>
                  <a:schemeClr val="bg1">
                    <a:lumMod val="85000"/>
                  </a:schemeClr>
                </a:solidFill>
              </a:rPr>
              <a:t>important </a:t>
            </a:r>
            <a:r>
              <a:rPr lang="en-CA" sz="3200" dirty="0" smtClean="0">
                <a:solidFill>
                  <a:schemeClr val="bg1">
                    <a:lumMod val="85000"/>
                  </a:schemeClr>
                </a:solidFill>
              </a:rPr>
              <a:t>to us</a:t>
            </a:r>
          </a:p>
          <a:p>
            <a:pPr algn="ctr"/>
            <a:r>
              <a:rPr lang="en-CA" sz="3200" dirty="0" smtClean="0">
                <a:solidFill>
                  <a:schemeClr val="bg1">
                    <a:lumMod val="85000"/>
                  </a:schemeClr>
                </a:solidFill>
              </a:rPr>
              <a:t>  </a:t>
            </a:r>
          </a:p>
        </p:txBody>
      </p:sp>
      <p:sp>
        <p:nvSpPr>
          <p:cNvPr id="12" name="TextBox 11"/>
          <p:cNvSpPr txBox="1"/>
          <p:nvPr/>
        </p:nvSpPr>
        <p:spPr>
          <a:xfrm>
            <a:off x="3925229" y="2970444"/>
            <a:ext cx="184666" cy="369332"/>
          </a:xfrm>
          <a:prstGeom prst="rect">
            <a:avLst/>
          </a:prstGeom>
          <a:noFill/>
        </p:spPr>
        <p:txBody>
          <a:bodyPr wrap="none" rtlCol="0">
            <a:spAutoFit/>
          </a:bodyPr>
          <a:lstStyle/>
          <a:p>
            <a:endParaRPr lang="en-US" dirty="0"/>
          </a:p>
        </p:txBody>
      </p:sp>
      <p:sp>
        <p:nvSpPr>
          <p:cNvPr id="18" name="Rectangle 17"/>
          <p:cNvSpPr/>
          <p:nvPr/>
        </p:nvSpPr>
        <p:spPr>
          <a:xfrm>
            <a:off x="381000" y="554772"/>
            <a:ext cx="7924800" cy="4093428"/>
          </a:xfrm>
          <a:prstGeom prst="rect">
            <a:avLst/>
          </a:prstGeom>
        </p:spPr>
        <p:txBody>
          <a:bodyPr wrap="square">
            <a:spAutoFit/>
          </a:bodyPr>
          <a:lstStyle/>
          <a:p>
            <a:pPr algn="ctr"/>
            <a:r>
              <a:rPr lang="en-CA" sz="3200" dirty="0" smtClean="0">
                <a:solidFill>
                  <a:schemeClr val="accent2">
                    <a:lumMod val="50000"/>
                  </a:schemeClr>
                </a:solidFill>
              </a:rPr>
              <a:t>The </a:t>
            </a:r>
            <a:r>
              <a:rPr lang="en-CA" sz="8800" b="1" dirty="0" smtClean="0">
                <a:solidFill>
                  <a:schemeClr val="accent2">
                    <a:lumMod val="50000"/>
                  </a:schemeClr>
                </a:solidFill>
              </a:rPr>
              <a:t>value </a:t>
            </a:r>
            <a:r>
              <a:rPr lang="en-CA" sz="3200" dirty="0" smtClean="0">
                <a:solidFill>
                  <a:schemeClr val="accent2">
                    <a:lumMod val="50000"/>
                  </a:schemeClr>
                </a:solidFill>
              </a:rPr>
              <a:t>that institutions </a:t>
            </a:r>
          </a:p>
          <a:p>
            <a:pPr algn="ctr"/>
            <a:r>
              <a:rPr lang="en-CA" sz="3200" dirty="0" smtClean="0">
                <a:solidFill>
                  <a:schemeClr val="accent2">
                    <a:lumMod val="50000"/>
                  </a:schemeClr>
                </a:solidFill>
              </a:rPr>
              <a:t>place on </a:t>
            </a:r>
            <a:r>
              <a:rPr lang="en-CA" sz="6000" b="1" dirty="0" smtClean="0">
                <a:solidFill>
                  <a:schemeClr val="accent2">
                    <a:lumMod val="50000"/>
                  </a:schemeClr>
                </a:solidFill>
              </a:rPr>
              <a:t>teaching</a:t>
            </a:r>
            <a:r>
              <a:rPr lang="en-CA" sz="4000" b="1" dirty="0" smtClean="0">
                <a:solidFill>
                  <a:schemeClr val="accent2">
                    <a:lumMod val="50000"/>
                  </a:schemeClr>
                </a:solidFill>
              </a:rPr>
              <a:t> </a:t>
            </a:r>
            <a:r>
              <a:rPr lang="en-CA" sz="3200" dirty="0" smtClean="0">
                <a:solidFill>
                  <a:schemeClr val="accent2">
                    <a:lumMod val="50000"/>
                  </a:schemeClr>
                </a:solidFill>
              </a:rPr>
              <a:t>is  </a:t>
            </a:r>
          </a:p>
          <a:p>
            <a:pPr algn="r"/>
            <a:r>
              <a:rPr lang="en-CA" sz="8000" b="1" dirty="0" smtClean="0">
                <a:solidFill>
                  <a:schemeClr val="accent2">
                    <a:lumMod val="50000"/>
                  </a:schemeClr>
                </a:solidFill>
              </a:rPr>
              <a:t>important </a:t>
            </a:r>
            <a:r>
              <a:rPr lang="en-CA" sz="3200" dirty="0" smtClean="0">
                <a:solidFill>
                  <a:schemeClr val="accent2">
                    <a:lumMod val="50000"/>
                  </a:schemeClr>
                </a:solidFill>
              </a:rPr>
              <a:t>to us</a:t>
            </a:r>
          </a:p>
          <a:p>
            <a:pPr algn="ctr"/>
            <a:r>
              <a:rPr lang="en-CA" sz="3200" dirty="0" smtClean="0">
                <a:solidFill>
                  <a:schemeClr val="accent2">
                    <a:lumMod val="50000"/>
                  </a:schemeClr>
                </a:solidFill>
              </a:rPr>
              <a:t>  </a:t>
            </a:r>
          </a:p>
        </p:txBody>
      </p:sp>
      <p:sp>
        <p:nvSpPr>
          <p:cNvPr id="19" name="Rectangle 18"/>
          <p:cNvSpPr/>
          <p:nvPr/>
        </p:nvSpPr>
        <p:spPr>
          <a:xfrm>
            <a:off x="0" y="4572000"/>
            <a:ext cx="5867400" cy="2046714"/>
          </a:xfrm>
          <a:prstGeom prst="rect">
            <a:avLst/>
          </a:prstGeom>
        </p:spPr>
        <p:txBody>
          <a:bodyPr wrap="square">
            <a:spAutoFit/>
          </a:bodyPr>
          <a:lstStyle/>
          <a:p>
            <a:pPr algn="ctr"/>
            <a:r>
              <a:rPr lang="en-CA" sz="2400" dirty="0" smtClean="0">
                <a:solidFill>
                  <a:schemeClr val="accent2">
                    <a:lumMod val="50000"/>
                  </a:schemeClr>
                </a:solidFill>
              </a:rPr>
              <a:t>We</a:t>
            </a:r>
            <a:r>
              <a:rPr lang="en-CA" sz="2800" dirty="0" smtClean="0">
                <a:solidFill>
                  <a:schemeClr val="accent2">
                    <a:lumMod val="50000"/>
                  </a:schemeClr>
                </a:solidFill>
              </a:rPr>
              <a:t> </a:t>
            </a:r>
            <a:r>
              <a:rPr lang="en-CA" sz="2400" dirty="0" smtClean="0">
                <a:solidFill>
                  <a:schemeClr val="accent2">
                    <a:lumMod val="50000"/>
                  </a:schemeClr>
                </a:solidFill>
              </a:rPr>
              <a:t>aim to</a:t>
            </a:r>
            <a:r>
              <a:rPr lang="en-CA" sz="2000" dirty="0" smtClean="0">
                <a:solidFill>
                  <a:schemeClr val="accent2">
                    <a:lumMod val="50000"/>
                  </a:schemeClr>
                </a:solidFill>
              </a:rPr>
              <a:t> </a:t>
            </a:r>
            <a:r>
              <a:rPr lang="en-CA" sz="4000" b="1" dirty="0" smtClean="0">
                <a:solidFill>
                  <a:schemeClr val="accent2">
                    <a:lumMod val="50000"/>
                  </a:schemeClr>
                </a:solidFill>
              </a:rPr>
              <a:t>foster </a:t>
            </a:r>
            <a:r>
              <a:rPr lang="en-CA" sz="2400" dirty="0" smtClean="0">
                <a:solidFill>
                  <a:schemeClr val="accent2">
                    <a:lumMod val="50000"/>
                  </a:schemeClr>
                </a:solidFill>
              </a:rPr>
              <a:t>an</a:t>
            </a:r>
          </a:p>
          <a:p>
            <a:pPr algn="ctr"/>
            <a:r>
              <a:rPr lang="en-CA" sz="2800" b="1" dirty="0" smtClean="0">
                <a:solidFill>
                  <a:schemeClr val="accent2">
                    <a:lumMod val="50000"/>
                  </a:schemeClr>
                </a:solidFill>
              </a:rPr>
              <a:t>institutional</a:t>
            </a:r>
            <a:r>
              <a:rPr lang="en-CA" sz="3600" b="1" dirty="0" smtClean="0">
                <a:solidFill>
                  <a:schemeClr val="accent2">
                    <a:lumMod val="50000"/>
                  </a:schemeClr>
                </a:solidFill>
              </a:rPr>
              <a:t> </a:t>
            </a:r>
            <a:r>
              <a:rPr lang="en-CA" sz="2800" b="1" dirty="0" smtClean="0">
                <a:solidFill>
                  <a:schemeClr val="accent2">
                    <a:lumMod val="50000"/>
                  </a:schemeClr>
                </a:solidFill>
              </a:rPr>
              <a:t>culture </a:t>
            </a:r>
            <a:r>
              <a:rPr lang="en-CA" sz="2400" dirty="0" smtClean="0">
                <a:solidFill>
                  <a:schemeClr val="accent2">
                    <a:lumMod val="50000"/>
                  </a:schemeClr>
                </a:solidFill>
              </a:rPr>
              <a:t>that values</a:t>
            </a:r>
          </a:p>
          <a:p>
            <a:pPr algn="ctr"/>
            <a:r>
              <a:rPr lang="en-CA" sz="5100" dirty="0" smtClean="0">
                <a:solidFill>
                  <a:schemeClr val="accent2">
                    <a:lumMod val="50000"/>
                  </a:schemeClr>
                </a:solidFill>
              </a:rPr>
              <a:t> </a:t>
            </a:r>
            <a:r>
              <a:rPr lang="en-CA" sz="5000" b="1" dirty="0" smtClean="0">
                <a:solidFill>
                  <a:schemeClr val="accent2">
                    <a:lumMod val="50000"/>
                  </a:schemeClr>
                </a:solidFill>
              </a:rPr>
              <a:t>quality teaching</a:t>
            </a:r>
            <a:endParaRPr lang="en-CA" sz="5000" dirty="0">
              <a:solidFill>
                <a:schemeClr val="accent2">
                  <a:lumMod val="50000"/>
                </a:schemeClr>
              </a:solidFill>
            </a:endParaRPr>
          </a:p>
        </p:txBody>
      </p:sp>
      <p:sp>
        <p:nvSpPr>
          <p:cNvPr id="20" name="Slide Number Placeholder 3"/>
          <p:cNvSpPr>
            <a:spLocks noGrp="1"/>
          </p:cNvSpPr>
          <p:nvPr>
            <p:ph type="sldNum" sz="quarter" idx="4294967295"/>
          </p:nvPr>
        </p:nvSpPr>
        <p:spPr>
          <a:xfrm>
            <a:off x="8382000" y="6645275"/>
            <a:ext cx="762000" cy="365125"/>
          </a:xfrm>
          <a:prstGeom prst="rect">
            <a:avLst/>
          </a:prstGeom>
        </p:spPr>
        <p:txBody>
          <a:bodyPr/>
          <a:lstStyle/>
          <a:p>
            <a:fld id="{F58E02A8-E497-47EF-BA34-DFA3D799B6A2}" type="slidenum">
              <a:rPr lang="en-US" smtClean="0"/>
              <a:pPr/>
              <a:t>2</a:t>
            </a:fld>
            <a:endParaRPr lang="en-US" dirty="0"/>
          </a:p>
        </p:txBody>
      </p:sp>
    </p:spTree>
    <p:extLst>
      <p:ext uri="{BB962C8B-B14F-4D97-AF65-F5344CB8AC3E}">
        <p14:creationId xmlns:p14="http://schemas.microsoft.com/office/powerpoint/2010/main" val="3000410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18"/>
                                        </p:tgtEl>
                                      </p:cBhvr>
                                    </p:animEffect>
                                    <p:set>
                                      <p:cBhvr>
                                        <p:cTn id="7" dur="1" fill="hold">
                                          <p:stCondLst>
                                            <p:cond delay="2999"/>
                                          </p:stCondLst>
                                        </p:cTn>
                                        <p:tgtEl>
                                          <p:spTgt spid="18"/>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086600" cy="838200"/>
          </a:xfrm>
        </p:spPr>
        <p:txBody>
          <a:bodyPr>
            <a:noAutofit/>
          </a:bodyPr>
          <a:lstStyle/>
          <a:p>
            <a:r>
              <a:rPr lang="en-US" dirty="0" smtClean="0">
                <a:solidFill>
                  <a:srgbClr val="002060"/>
                </a:solidFill>
                <a:latin typeface="+mn-lt"/>
              </a:rPr>
              <a:t>Future work</a:t>
            </a:r>
            <a:endParaRPr lang="en-US" dirty="0">
              <a:solidFill>
                <a:srgbClr val="002060"/>
              </a:solidFill>
              <a:latin typeface="+mn-lt"/>
            </a:endParaRPr>
          </a:p>
        </p:txBody>
      </p:sp>
      <p:sp>
        <p:nvSpPr>
          <p:cNvPr id="3" name="Content Placeholder 2"/>
          <p:cNvSpPr>
            <a:spLocks noGrp="1"/>
          </p:cNvSpPr>
          <p:nvPr>
            <p:ph idx="1"/>
          </p:nvPr>
        </p:nvSpPr>
        <p:spPr>
          <a:xfrm>
            <a:off x="609600" y="1646237"/>
            <a:ext cx="7924800" cy="4525963"/>
          </a:xfrm>
        </p:spPr>
        <p:txBody>
          <a:bodyPr>
            <a:normAutofit/>
          </a:bodyPr>
          <a:lstStyle/>
          <a:p>
            <a:r>
              <a:rPr lang="en-US" sz="2800" dirty="0" smtClean="0"/>
              <a:t>Recognize the qualitative  nature of studying culture</a:t>
            </a:r>
          </a:p>
          <a:p>
            <a:r>
              <a:rPr lang="en-US" sz="2800" dirty="0" smtClean="0"/>
              <a:t>Focus groups</a:t>
            </a:r>
          </a:p>
          <a:p>
            <a:r>
              <a:rPr lang="en-US" sz="2800" dirty="0" smtClean="0"/>
              <a:t>Other approaches to study institutional culture</a:t>
            </a:r>
          </a:p>
          <a:p>
            <a:r>
              <a:rPr lang="en-US" sz="2800" dirty="0" smtClean="0"/>
              <a:t>Possibilities of expansion beyond Ontario</a:t>
            </a:r>
            <a:endParaRPr lang="en-US" sz="2400" dirty="0" smtClean="0"/>
          </a:p>
        </p:txBody>
      </p:sp>
      <p:sp>
        <p:nvSpPr>
          <p:cNvPr id="4" name="AutoShape 2" descr="https://encrypted-tbn3.gstatic.com/images?q=tbn:ANd9GcSsiw67-rrW4mdtWe_8sJGOZ5LnsOqZ8kL8eL_NMesb4G0yd6Ho9Q"/>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encrypted-tbn3.gstatic.com/images?q=tbn:ANd9GcSsiw67-rrW4mdtWe_8sJGOZ5LnsOqZ8kL8eL_NMesb4G0yd6Ho9Q"/>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wgHBhQIBwgWEhQXGRYbFxcVGB0bHhseHRYiHB8gJx0jKCgsJCInHBwaITEiKSk3Li4uGik3PTY4OCgtOisBCgoKDg0OGxAQGzYkICQxNDYsLDEwKzQxLCw0MTcvMiwsLDQ0LCwsNy0sNy00LCwsLywuLCwuNywwLSwsLC8sLP/AABEIALgBEgMBEQACEQEDEQH/xAAbAAEAAgMBAQAAAAAAAAAAAAAABQYBAwQCB//EAEQQAAEDAQIJCQMJCAMBAAAAAAABAgMRBAUGEiExNVVzkrITFRZBUXKz0tMiNGEUIzJlcYGRk+IHMzY3QkNToVax0SX/xAAaAQEBAAMBAQAAAAAAAAAAAAAABQIDBAEG/8QALBEBAAECAwcEAgMBAQAAAAAAAAECAwQUcREyM0JRgcExYaHRIUESExXwsf/aAAwDAQACEQMRAD8A+tWK32ubCCayTxK1jY43M+j1veirVFXOiNWnV/2j0kq/Ex38PeDtptdquuOS1x0qxi42Miq6qZVpTJ2/eBKAAAAAAAAAAAAAAAAAAAAAAAAAAAAqzsMUR6o27XKiKqVx29S0OqnCV1UxMbPy5asXRTVMTt/DHTH6sdvtMslc9mOdt+50x+rHb7RkrnsZ237nTH6sdvtGSuexnbfudMfqx2+0ZK57Gdt+50x+rHb7RkrnsZ237nTH6sdvtGSuexnbfu77lwgbelrWzfJHRqjVdVXItaKidX2oabtmq1s/l+261epu7f4/pNmluAIrBd7n4PwY8StoxiJWmVEamVKKuRfjl7UAlQAAAAAAAAAAAAAAAAAAAAAAAAAAAfL0zr3ncSluxw6dES/xKtWTa1AAAAAATWB2m12TuNhPx/L38KGA5u3ldSeoAEXgu6R2D8HKMxfm2Uy1qmKlF+FewCUAAAAAAAAAAAAAAAAAAAAAAAAAAAB8vTOvedxKW7HDp0RL/Eq1ZNrUAAAAABNYHabXZO42E/H8vfwoYDm7eV1J6gARWC73Pwfgx4lbSNiJWmVEamXIq5F+OX4ASoAAAAAAAAAAAAAAAAAAAAAAAAAAAPl6Z17zuJS3Y4dOiJf4lWrJtagAAAAAJrA7Ta7J3Gwn4/l7+FDAc3byupPUACLwXdI7B+DlGYvzbKUWtUxUovwr2ASgAAAAAAAAAAAAAAAAAAAAAAAAAAAPl6Z17zuJS3Y4dOiJf4lWrJtagAAAAAJrA7Ta7J3Gwn4/l7+FDAc3byupPUETYrwkmvqSycs17UbVKJlRcdUVFoq0olM9FXLQ8p/MT28lX4mP+6POCs0slyxMksrmIkcdHKrVR3s50oqr+KJnPRMAAAAAAAAAAAAAAAAAGFWiVAiIL7kngbNHdUtHIip7UWZUqn9ZzTircPdjZztNqqXei84zds2HO02qpd6LzjN2zYc7Taql3ovOM3bNhztNqqXei84zds2HO02qpd6LzjN2zYc7Taql3ovOM3bNjbYLy+WWl9ndZXxuY1jvaVq1R6uRKYrl62Ln+Btt3abkbYePnyZ17zuJS/Y4dOiJf4lWrJtagAAAAAJrA7Ta7J3Gwn4/l7+FDAc3byupPUACLwXdI7B+DlGInzbKUWtUxUouZKV7AJQAAAAAAAAAAAAAAAAA8yfu1+xQIO6dFQ7OPgQi1essnUYgAAAAAGu7dOTbGz+JMUMHuzq8lR0zr3ncSn09jh06Id/iVasm1qAAAAAAmsDtNrsncbCfj+Xv4UMBzdvK6k9QAIvBd7n4PwY8StpGxEqqZURqUXIq5F+OUCUAAAAAAAAAAAAAAAAAPMn7tfsUCDunRUOzj4EItXrLJ1GIAAAAABru3Tk2xs/iTFDB7s6vJUdM6953Ep9PY4dOiHf4lWrJtagAAAAAJrA7Ta7J3Gwn4/l7+FDAc3byupPUACLwXWRcH4OVYifNspRa1TFSi5koq9nV2gSgAAAAAAAAAAAAAAAAB5k/dr9igQd06Kh2cfAhFq9ZZOoxAAAAAANd26cm2Nn8SYoYPdnV5KjpnXvO4lPp7HDp0Q7/ABKtWTa1AAAAAATWB2m12TuNhPx/L38KGA5u3ldSeoAEXgu9z8H4MeNW0jYiVVFqmKlFydv4gSgAAAAAAAAAAAAAAAAB5k/dr9igQd06Kh2cfAhFq9ZZOoxAAAAAANd26cm2Nn8SYoYPdnV5KjpnXvO4lPp7HDp0Q7/Eq1ZNrUAAAAABNYHabXZO42E/H8vfwoYDm7eV1J6gi7BeElpvaSztmjexif0/SR2N9GlVrRKVWiJVadtPKfzH/e+3x8k/idjXgq+0uuWJJ4WtakceKqPVyuTF60olOrrXOeiYAAAAAAAA57wtTbDd8lsc2qRse9UTrxWqtP8AQER0gtOr2/m/pNGYpdGWrOkFp1e38z9IzFLzLVnSC06vb+Z+kZiky1Z0gtOr2/mfpGYpMtWdILTq9v5n6RmKTLVnSC06vb+Z+kZiky1Z0gtOr2/mfpGYpMtWkLtt63jY3SOhxFRXNVK1zJ25O0201RVG2GqqmaZ2S4Lp0VDs4+BCPV6yOoxAAAAAANd26cm2Nn8SYoYPdnV5KjpnXvO4lPp7HDp0Q7/Eq1ZNrUAAAAABNYHabXZO42E/H8vfwoYDm7eV1J6gwjWotUagEZgu57sH4MeNW0jYiVVFqmKlFydv4gSgAAAAAAAEbhL/AA5adjN4aiXseqBXOTFRgAAAAAAEtg17hLtH8KHdZ3IT72/LxdOiodnHwISqvWWDqMQAAAAADXdunJtjZ/EmKGD3Z1eSo6Z17zuJT6exw6dEO/xKtWTa1AAAAAATWB2m12TuNhPx/L38KGA5u3ldSeoAEVgusi4PwcqxE+bZSi1qmKlFzJRV7OrtAlQAAAAAAAI3CX+HLTsZvDUS9j1QK5yYqMAAAAAAAlsGvcJdo/hQ7rO5Cfe35eLp0VDs4+BCVV6ywdRiAAAAAAa7t05NsbP4kxQwe7OryVHTOvedxKfT2OHToh3+JVqybWoAAAAACawO02uydxsJ+P5e/hQwHN28rqT1AAi8F3Pdg/Bjx4tI2ImVFqmKlFydvYBKAAAAAAAARuEv8OWnYzeGol7HqgVzkxUYAAAAAABLYNe4S7R/Ch3WdyE+9vy8XToqHZx8CEqr1lg6jEAAAAAA13bpybY2fxJihg92dXkqOmde87iU+nscOnRDv8SrVk2tQAAAAAE1gdptdk7jYT8fy9/ChgObt5XUnqABFYLrKuD8HKsRPYZSi1qmKlFXIlFXsy07VAlQAAAAAAAI3CX+HLTsZvDUS9j1QK5yYqMAAAAAAAlsGvcJdo/hQ7rO5Cfe35eLp0VDs4+BCVV6ywdRiAAAAAAa7t05NsbP4kxQwe7OryVHTOvedxKfT2OHToh3+JVqybWoAAAAACawO02uydxsJ+P5e/hQwHN28rqT1BHMtki4QOsSvTFSJj0Trqr3Iv8ApEEek9vL2fxs99vxs+5R113m+wYKMtVosbsWOKOlHNVX5ETJlydWftMqaZqmIj9kRtnY5em8Wq5d6PzHXkLvs35as6bxarl3o/MMhd9jLVnTeLVcu9H5hkLvsZas6bxarl3o/MMhd9jLVnTeLVcu9H5hkLvsZas6bxarl3o/MMhd9jLVnTeLVcu9H5hkLvsZat22y8WXrgXaLZHErEWG0JR1Kpio5q5q9bVOSumaZmmf00zGyrYjlzkpTYAAAAAABLYNe4S7R/Ch3WdyE+9vy8XToqHZx8CEqr1lg6jEAAAAAA13bpybY2fxJihg92dXkqOmde87iU+nscOnRDv8SrVk2tQAAAAAE1gdptdk7jYT8fy9/ChgObt5XUnqABUppHSfs8THhcykcaJjYuVEVvtJRVyLnStF7UQ22eJTrDO3vQqh9CpgAAAAAALTd38uJtnbfEkPnsTxatZTbm/OrC5yOosAAAAAAAlsGvcJdo/hQ7rO5Cfe35eLp0VDs4+BCVV6ywdRiAAAAAAa7t05NsbP4kxQwe7OryVHTOvedxKfT2OHToh3+JVqybWoAAAAACawO02uydxsJ+P5e/hQwHN28rqT1AAqU7nu/Z4mPHi0iiRMtapVtF+/sNtniU6wzt70KofQqYAAAAAAC03d/LibZ23xJD57E8WrWU25vzqwucjqLAAAAAAAJbBr3CXaP4UO6zuQn3t+Xi6dFQ7OPgQlVessHUYgAAAAAGu7dOTbGz+JMUMHuzq8lR0zr3ncSn09jh06Id/iVasm1qAAAAAAmsDtNrsncbCfj+Xv4UMBzdvK6k9QAKlNI6T9niY8LmUjjRMbFyoit9pKKuRc6VovaiG2zxKdYZ296FUPoVMAAAAAABabu/lxNs7b4kh89ieLVrKbc351YXOR1FgAAAAAAEtg17hLtH8KHdZ3IT72/LxdOiodnHwISqvWWDqMQAAAAADXdunJtjZ/EmKGD3Z1eSo6Z17zuJT6exw6dEO/xKtWTa1AAAAAATWB2m12TuNhPx/L38KGA5u3ldSeoAFSnc937PE5SPF+aiRMtapVtF+/sNtniU6wzt70KofQqYAAAAAAC03d/LibZ23xJD57E8WrWU25vzqwucjqLAAAAAAAJbBr3CXaP4UO6zuQn3t+Xi6dFQ7OPgQlVessHUYgAAAAAGu7dOTbGz+JMUMHuzq8lR0zr3ncSn09jh06Id/iVasm1qAAAAAAmsDtNrsncbCfj+Xv4UMBzdvK6k9QcVtttos8qMhuuWZKVxo1iREy5vbe1a9eamUCqzW22TYEMs7Lln9qOFqOV0FMqtRP7tc/wM7dUU1xVP6llTOyYlGcx33qh+/D5yp/oW+k/H27M1R0k5jvvVD9+Hzj/Qt9J+PszVHSTmO+9UP34fOP9C30n4+zNUdJOY771Q/fh84/0LfSfj7M1R0k5jvvVD9+Hzj/AELfSfj7M1R0k5jvvVD9+Hzj/Qt9J+PszVHSTmO+9UP34fOP9C30n4+zNUdJTNkhvSHBSS6HXJNjubaERUfBi/OOeqf3K5MZK5CXdqiuuao/bjqq21TIsF6V0LNvQeocGXq9nXmaeknIXpqWbeg9QZer2MzT0k5C9NSzb0HqDL1exmaeknIXpqWbeg9QZer2MzT0k5C9NSzb0HqDL1exmaeknIXpqWbeg9QZer2MzT0k5C9NSzb0HqDL1exmaekuy6ZbxsNmfFLcU6q57nJR0GZUROuVOw6bdM007JctyqKqtsMWKS8bPYo4H3HOqtY1q0dBSqNRP8pxThK5nbtj5+mO1u+U2/UU+9Z/VPMnX1j5+jafKbfqKfes/qjJ19Y+fo2nym36in3rP6oydfWPn6Np8pt+op96z+qMnX1j5+jafKbfqKfes/qjJ19Y+fo2nym36in3rP6oydfWPn6NrxZJ7wgvGS0uuKdUcyJqIjrPWrHSKv8Adze2n4KdVi1NuJiSVdS576qv/wAeTO5fpw9aqv8AkLFvGUU0RTMT+NPtNuYOuquaomPzr9M8z31qeTfh9Qzz1vpPx9sMjc6x8/RzPfWp5N+H1BnrfSfj7Mjc6x8/RzPfWp5N+H1BnrfSfj7Mjc6x8/RzPfWp5N+H1BnrfSfj7Mjc6x8/RzPfWp5N+H1BnrfSfj7Mjc6x8/RzPfWp5N+H1BnrfSfj7Mjc6x8/TquRLxuu+kSe5plV0UlEa6DqeyueRO1DlxN+m7s2fp1YaxVa27f2s3Ols/4/aN6z+qcrqSgGvkYkiSJI0xUpRtEolM2T4AbAAACIW8pG34lnVycm7Ganbjtoq/8Ah1f0xNmav3H/AI3TRH8Nv7S5ytIAAAAAACLmtc0ckiJJ9FW4uRKZe1er8Tnm5VG3V0xbpmI90m1atqp0OZkAAAAAAGpHK+RWotKGimua6qoj8bHrY2tMpujbs/Lxk9AAAAAAIyeefnltlZMrWqxXZETOi060Oimmn+qapj87Wiqqr+2KYn8TDZdNsktKPjnpjMcrVVMy/ExvW4p2THpMPbVc1TVTP6l3mluAPKsYr0kVqVRFRF66LSqV+5PwA9AAAAABhaqmRQI2W6GyQxt5ZUcx2PjIiVVa1y/ip0U4iYmZ2esbNjbFz190mhztQAAAAAADjfYUer6yrR9K5E6jV/V6xt9W2LuzZ+PR1tajGo1Oo2tUsgAAAAAA8cnR+M1aVzmv+vZVMxPqPTUolKmcRsjYMnoAAAAABxTWFZLelsbMqKjcVEoipQ203NlH8NjVVb21xXt9G2xWSOxxq2NVVVVVcq51VTGu5Nc/llRbijb7ugwZg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lide Number Placeholder 7"/>
          <p:cNvSpPr>
            <a:spLocks noGrp="1"/>
          </p:cNvSpPr>
          <p:nvPr>
            <p:ph type="sldNum" sz="quarter" idx="4"/>
          </p:nvPr>
        </p:nvSpPr>
        <p:spPr>
          <a:xfrm>
            <a:off x="8382000" y="6645275"/>
            <a:ext cx="762000" cy="365125"/>
          </a:xfrm>
        </p:spPr>
        <p:txBody>
          <a:bodyPr/>
          <a:lstStyle/>
          <a:p>
            <a:fld id="{F58E02A8-E497-47EF-BA34-DFA3D799B6A2}" type="slidenum">
              <a:rPr lang="en-US" smtClean="0"/>
              <a:pPr/>
              <a:t>20</a:t>
            </a:fld>
            <a:endParaRPr lang="en-US" dirty="0"/>
          </a:p>
        </p:txBody>
      </p:sp>
    </p:spTree>
    <p:extLst>
      <p:ext uri="{BB962C8B-B14F-4D97-AF65-F5344CB8AC3E}">
        <p14:creationId xmlns:p14="http://schemas.microsoft.com/office/powerpoint/2010/main" val="175972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638800"/>
            <a:ext cx="6781800" cy="838200"/>
          </a:xfrm>
        </p:spPr>
        <p:txBody>
          <a:bodyPr>
            <a:normAutofit/>
          </a:bodyPr>
          <a:lstStyle/>
          <a:p>
            <a:pPr algn="ctr"/>
            <a:r>
              <a:rPr lang="en-US" sz="3600" dirty="0" smtClean="0">
                <a:solidFill>
                  <a:srgbClr val="173377"/>
                </a:solidFill>
              </a:rPr>
              <a:t>Thank you!</a:t>
            </a:r>
            <a:endParaRPr lang="en-US" sz="3600" dirty="0">
              <a:solidFill>
                <a:srgbClr val="173377"/>
              </a:solidFill>
            </a:endParaRPr>
          </a:p>
        </p:txBody>
      </p:sp>
      <p:sp>
        <p:nvSpPr>
          <p:cNvPr id="3" name="Slide Number Placeholder 2"/>
          <p:cNvSpPr>
            <a:spLocks noGrp="1"/>
          </p:cNvSpPr>
          <p:nvPr>
            <p:ph type="sldNum" sz="quarter" idx="4"/>
          </p:nvPr>
        </p:nvSpPr>
        <p:spPr>
          <a:xfrm>
            <a:off x="8382000" y="6492875"/>
            <a:ext cx="762000" cy="365125"/>
          </a:xfrm>
        </p:spPr>
        <p:txBody>
          <a:bodyPr/>
          <a:lstStyle/>
          <a:p>
            <a:fld id="{F58E02A8-E497-47EF-BA34-DFA3D799B6A2}" type="slidenum">
              <a:rPr lang="en-US" smtClean="0"/>
              <a:pPr/>
              <a:t>21</a:t>
            </a:fld>
            <a:endParaRPr lang="en-US" dirty="0"/>
          </a:p>
        </p:txBody>
      </p:sp>
    </p:spTree>
    <p:extLst>
      <p:ext uri="{BB962C8B-B14F-4D97-AF65-F5344CB8AC3E}">
        <p14:creationId xmlns:p14="http://schemas.microsoft.com/office/powerpoint/2010/main" val="59987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6781800" cy="838200"/>
          </a:xfrm>
        </p:spPr>
        <p:txBody>
          <a:bodyPr/>
          <a:lstStyle/>
          <a:p>
            <a:r>
              <a:rPr lang="en-US" dirty="0" smtClean="0">
                <a:solidFill>
                  <a:srgbClr val="002060"/>
                </a:solidFill>
                <a:latin typeface="+mn-lt"/>
              </a:rPr>
              <a:t>Project Timeline</a:t>
            </a:r>
            <a:endParaRPr lang="en-US" dirty="0">
              <a:solidFill>
                <a:srgbClr val="002060"/>
              </a:solidFill>
              <a:latin typeface="+mn-lt"/>
            </a:endParaRPr>
          </a:p>
        </p:txBody>
      </p:sp>
      <p:grpSp>
        <p:nvGrpSpPr>
          <p:cNvPr id="8" name="Group 7"/>
          <p:cNvGrpSpPr/>
          <p:nvPr/>
        </p:nvGrpSpPr>
        <p:grpSpPr>
          <a:xfrm>
            <a:off x="152400" y="1295400"/>
            <a:ext cx="6963218" cy="4813325"/>
            <a:chOff x="2309373" y="3017519"/>
            <a:chExt cx="6963218" cy="4813325"/>
          </a:xfrm>
        </p:grpSpPr>
        <p:sp>
          <p:nvSpPr>
            <p:cNvPr id="9" name="Rectangle 8"/>
            <p:cNvSpPr/>
            <p:nvPr/>
          </p:nvSpPr>
          <p:spPr>
            <a:xfrm>
              <a:off x="2309373" y="3017519"/>
              <a:ext cx="1886837" cy="2011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Rectangle 9"/>
            <p:cNvSpPr/>
            <p:nvPr/>
          </p:nvSpPr>
          <p:spPr>
            <a:xfrm>
              <a:off x="7385754" y="5819164"/>
              <a:ext cx="1886837" cy="20116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en-US" sz="1200" kern="1200" dirty="0" smtClean="0"/>
            </a:p>
          </p:txBody>
        </p:sp>
      </p:grpSp>
      <p:grpSp>
        <p:nvGrpSpPr>
          <p:cNvPr id="11" name="Group 10"/>
          <p:cNvGrpSpPr/>
          <p:nvPr/>
        </p:nvGrpSpPr>
        <p:grpSpPr>
          <a:xfrm>
            <a:off x="5029200" y="1435815"/>
            <a:ext cx="4581468" cy="2011680"/>
            <a:chOff x="1925473" y="3017519"/>
            <a:chExt cx="4581468" cy="2011680"/>
          </a:xfrm>
        </p:grpSpPr>
        <p:sp>
          <p:nvSpPr>
            <p:cNvPr id="12" name="Rectangle 11"/>
            <p:cNvSpPr/>
            <p:nvPr/>
          </p:nvSpPr>
          <p:spPr>
            <a:xfrm>
              <a:off x="1925473" y="3017519"/>
              <a:ext cx="4581468" cy="20116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1925473" y="3017519"/>
              <a:ext cx="4581468" cy="20116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endParaRPr lang="en-US" sz="1200" b="1" kern="1200" dirty="0"/>
            </a:p>
          </p:txBody>
        </p:sp>
      </p:grpSp>
      <p:cxnSp>
        <p:nvCxnSpPr>
          <p:cNvPr id="18" name="Straight Connector 17"/>
          <p:cNvCxnSpPr/>
          <p:nvPr/>
        </p:nvCxnSpPr>
        <p:spPr>
          <a:xfrm>
            <a:off x="304800" y="3810000"/>
            <a:ext cx="8305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3581400" y="3810001"/>
            <a:ext cx="2292824" cy="2590799"/>
            <a:chOff x="4946176" y="3810000"/>
            <a:chExt cx="2064224" cy="1872126"/>
          </a:xfrm>
        </p:grpSpPr>
        <p:sp>
          <p:nvSpPr>
            <p:cNvPr id="15" name="Rectangle 14"/>
            <p:cNvSpPr/>
            <p:nvPr/>
          </p:nvSpPr>
          <p:spPr>
            <a:xfrm>
              <a:off x="4953000" y="4038599"/>
              <a:ext cx="2057400" cy="1643527"/>
            </a:xfrm>
            <a:prstGeom prst="rect">
              <a:avLst/>
            </a:prstGeom>
            <a:solidFill>
              <a:schemeClr val="bg1"/>
            </a:solidFill>
            <a:ln>
              <a:solidFill>
                <a:schemeClr val="bg1">
                  <a:lumMod val="75000"/>
                </a:schemeClr>
              </a:solidFill>
            </a:ln>
          </p:spPr>
          <p:txBody>
            <a:bodyPr wrap="square">
              <a:spAutoFit/>
            </a:bodyPr>
            <a:lstStyle/>
            <a:p>
              <a:pPr lvl="0" defTabSz="533400">
                <a:lnSpc>
                  <a:spcPct val="90000"/>
                </a:lnSpc>
                <a:spcBef>
                  <a:spcPct val="0"/>
                </a:spcBef>
                <a:spcAft>
                  <a:spcPct val="35000"/>
                </a:spcAft>
              </a:pPr>
              <a:r>
                <a:rPr lang="en-US" sz="1200" b="1" dirty="0" smtClean="0"/>
                <a:t>2013/14 (September-</a:t>
              </a:r>
              <a:r>
                <a:rPr lang="en-US" sz="1200" b="1" dirty="0"/>
                <a:t>J</a:t>
              </a:r>
              <a:r>
                <a:rPr lang="en-US" sz="1200" b="1" dirty="0" smtClean="0"/>
                <a:t>une)</a:t>
              </a:r>
              <a:endParaRPr lang="en-US" sz="1200" b="1" dirty="0"/>
            </a:p>
            <a:p>
              <a:pPr marL="171450" lvl="0" indent="-171450" defTabSz="533400">
                <a:lnSpc>
                  <a:spcPct val="90000"/>
                </a:lnSpc>
                <a:spcBef>
                  <a:spcPct val="0"/>
                </a:spcBef>
                <a:spcAft>
                  <a:spcPct val="35000"/>
                </a:spcAft>
                <a:buFont typeface="Arial" panose="020B0604020202020204" pitchFamily="34" charset="0"/>
                <a:buChar char="•"/>
              </a:pPr>
              <a:r>
                <a:rPr lang="it-IT" sz="1200" dirty="0" smtClean="0"/>
                <a:t>3 pilot </a:t>
              </a:r>
              <a:r>
                <a:rPr lang="it-IT" sz="1200" dirty="0"/>
                <a:t>institutions </a:t>
              </a:r>
              <a:r>
                <a:rPr lang="it-IT" sz="800" dirty="0" smtClean="0"/>
                <a:t>(McMaster, Western, Windsor)</a:t>
              </a:r>
              <a:endParaRPr lang="en-US" sz="1200" dirty="0"/>
            </a:p>
            <a:p>
              <a:pPr marL="171450" lvl="0" indent="-171450" defTabSz="533400">
                <a:lnSpc>
                  <a:spcPct val="90000"/>
                </a:lnSpc>
                <a:spcBef>
                  <a:spcPct val="0"/>
                </a:spcBef>
                <a:spcAft>
                  <a:spcPct val="35000"/>
                </a:spcAft>
                <a:buFont typeface="Arial" panose="020B0604020202020204" pitchFamily="34" charset="0"/>
                <a:buChar char="•"/>
              </a:pPr>
              <a:r>
                <a:rPr lang="it-IT" sz="1200" dirty="0"/>
                <a:t>Secure ethics clearance from pilot </a:t>
              </a:r>
              <a:r>
                <a:rPr lang="it-IT" sz="1200" dirty="0" smtClean="0"/>
                <a:t>sites</a:t>
              </a:r>
              <a:endParaRPr lang="en-US" sz="1200" dirty="0"/>
            </a:p>
            <a:p>
              <a:pPr marL="171450" lvl="0" indent="-171450" defTabSz="533400">
                <a:lnSpc>
                  <a:spcPct val="90000"/>
                </a:lnSpc>
                <a:spcBef>
                  <a:spcPct val="0"/>
                </a:spcBef>
                <a:spcAft>
                  <a:spcPct val="35000"/>
                </a:spcAft>
                <a:buFont typeface="Arial" panose="020B0604020202020204" pitchFamily="34" charset="0"/>
                <a:buChar char="•"/>
              </a:pPr>
              <a:r>
                <a:rPr lang="it-IT" sz="1200" dirty="0"/>
                <a:t>Develop final draft of </a:t>
              </a:r>
              <a:r>
                <a:rPr lang="it-IT" sz="1200" dirty="0" smtClean="0"/>
                <a:t>TCPI</a:t>
              </a:r>
              <a:endParaRPr lang="en-US" sz="1200" dirty="0"/>
            </a:p>
            <a:p>
              <a:pPr marL="171450" lvl="0" indent="-171450" defTabSz="533400">
                <a:lnSpc>
                  <a:spcPct val="90000"/>
                </a:lnSpc>
                <a:spcBef>
                  <a:spcPct val="0"/>
                </a:spcBef>
                <a:spcAft>
                  <a:spcPct val="35000"/>
                </a:spcAft>
                <a:buFont typeface="Arial" panose="020B0604020202020204" pitchFamily="34" charset="0"/>
                <a:buChar char="•"/>
              </a:pPr>
              <a:r>
                <a:rPr lang="it-IT" sz="1200" dirty="0"/>
                <a:t>Pilot survey &amp; analyze results </a:t>
              </a:r>
            </a:p>
            <a:p>
              <a:pPr marL="171450" lvl="0" indent="-171450" defTabSz="533400">
                <a:lnSpc>
                  <a:spcPct val="90000"/>
                </a:lnSpc>
                <a:spcBef>
                  <a:spcPct val="0"/>
                </a:spcBef>
                <a:spcAft>
                  <a:spcPct val="35000"/>
                </a:spcAft>
                <a:buFont typeface="Arial" panose="020B0604020202020204" pitchFamily="34" charset="0"/>
                <a:buChar char="•"/>
              </a:pPr>
              <a:r>
                <a:rPr lang="it-IT" sz="1200" dirty="0"/>
                <a:t>Select most promising indicators – TCII </a:t>
              </a:r>
              <a:endParaRPr lang="it-IT" sz="1200" dirty="0" smtClean="0"/>
            </a:p>
            <a:p>
              <a:pPr marL="171450" lvl="0" indent="-171450" defTabSz="533400">
                <a:lnSpc>
                  <a:spcPct val="90000"/>
                </a:lnSpc>
                <a:spcBef>
                  <a:spcPct val="0"/>
                </a:spcBef>
                <a:spcAft>
                  <a:spcPct val="35000"/>
                </a:spcAft>
                <a:buFont typeface="Arial" panose="020B0604020202020204" pitchFamily="34" charset="0"/>
                <a:buChar char="•"/>
              </a:pPr>
              <a:r>
                <a:rPr lang="it-IT" sz="1200" dirty="0" smtClean="0"/>
                <a:t>Develop </a:t>
              </a:r>
              <a:r>
                <a:rPr lang="it-IT" sz="1200" dirty="0"/>
                <a:t>instrument report template </a:t>
              </a:r>
              <a:endParaRPr lang="en-US" sz="1200" dirty="0"/>
            </a:p>
          </p:txBody>
        </p:sp>
        <p:cxnSp>
          <p:nvCxnSpPr>
            <p:cNvPr id="22" name="Elbow Connector 21"/>
            <p:cNvCxnSpPr/>
            <p:nvPr/>
          </p:nvCxnSpPr>
          <p:spPr>
            <a:xfrm rot="5400000">
              <a:off x="4908076" y="3848100"/>
              <a:ext cx="457200" cy="3810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4800600" y="1828800"/>
            <a:ext cx="2971800" cy="1968165"/>
            <a:chOff x="5410200" y="2630370"/>
            <a:chExt cx="2101328" cy="1166595"/>
          </a:xfrm>
        </p:grpSpPr>
        <p:sp>
          <p:nvSpPr>
            <p:cNvPr id="16" name="Rectangle 15"/>
            <p:cNvSpPr/>
            <p:nvPr/>
          </p:nvSpPr>
          <p:spPr>
            <a:xfrm>
              <a:off x="5454128" y="2630370"/>
              <a:ext cx="2057400" cy="951030"/>
            </a:xfrm>
            <a:prstGeom prst="rect">
              <a:avLst/>
            </a:prstGeom>
            <a:solidFill>
              <a:schemeClr val="bg1"/>
            </a:solidFill>
            <a:ln>
              <a:solidFill>
                <a:schemeClr val="bg1">
                  <a:lumMod val="75000"/>
                </a:schemeClr>
              </a:solidFill>
            </a:ln>
          </p:spPr>
          <p:txBody>
            <a:bodyPr wrap="square">
              <a:spAutoFit/>
            </a:bodyPr>
            <a:lstStyle/>
            <a:p>
              <a:pPr lvl="0" defTabSz="533400">
                <a:lnSpc>
                  <a:spcPct val="90000"/>
                </a:lnSpc>
                <a:spcBef>
                  <a:spcPct val="0"/>
                </a:spcBef>
                <a:spcAft>
                  <a:spcPct val="35000"/>
                </a:spcAft>
              </a:pPr>
              <a:r>
                <a:rPr lang="en-US" sz="1200" b="1" dirty="0" smtClean="0"/>
                <a:t>2014 (June-December)</a:t>
              </a:r>
              <a:endParaRPr lang="en-US" sz="1200" b="1" dirty="0"/>
            </a:p>
            <a:p>
              <a:pPr marL="171450" lvl="0" indent="-171450" defTabSz="533400">
                <a:lnSpc>
                  <a:spcPct val="90000"/>
                </a:lnSpc>
                <a:spcBef>
                  <a:spcPct val="0"/>
                </a:spcBef>
                <a:spcAft>
                  <a:spcPct val="35000"/>
                </a:spcAft>
                <a:buFont typeface="Arial" panose="020B0604020202020204" pitchFamily="34" charset="0"/>
                <a:buChar char="•"/>
              </a:pPr>
              <a:r>
                <a:rPr lang="it-IT" sz="1200" dirty="0"/>
                <a:t>Pilot &amp; finalize TCII</a:t>
              </a:r>
              <a:endParaRPr lang="en-US" sz="1200" dirty="0"/>
            </a:p>
            <a:p>
              <a:pPr marL="171450" lvl="0" indent="-171450" defTabSz="533400">
                <a:lnSpc>
                  <a:spcPct val="90000"/>
                </a:lnSpc>
                <a:spcBef>
                  <a:spcPct val="0"/>
                </a:spcBef>
                <a:spcAft>
                  <a:spcPct val="35000"/>
                </a:spcAft>
                <a:buFont typeface="Arial" panose="020B0604020202020204" pitchFamily="34" charset="0"/>
                <a:buChar char="•"/>
              </a:pPr>
              <a:r>
                <a:rPr lang="it-IT" sz="1200" dirty="0"/>
                <a:t>Develop final version TCPI</a:t>
              </a:r>
              <a:endParaRPr lang="en-US" sz="1200" dirty="0"/>
            </a:p>
            <a:p>
              <a:pPr marL="171450" lvl="0" indent="-171450" defTabSz="533400">
                <a:lnSpc>
                  <a:spcPct val="90000"/>
                </a:lnSpc>
                <a:spcBef>
                  <a:spcPct val="0"/>
                </a:spcBef>
                <a:spcAft>
                  <a:spcPct val="35000"/>
                </a:spcAft>
                <a:buFont typeface="Arial" panose="020B0604020202020204" pitchFamily="34" charset="0"/>
                <a:buChar char="•"/>
              </a:pPr>
              <a:r>
                <a:rPr lang="it-IT" sz="1200" dirty="0" smtClean="0"/>
                <a:t>Develop </a:t>
              </a:r>
              <a:r>
                <a:rPr lang="it-IT" sz="1200" dirty="0"/>
                <a:t>report template</a:t>
              </a:r>
              <a:endParaRPr lang="en-US" sz="1200" b="1" dirty="0"/>
            </a:p>
          </p:txBody>
        </p:sp>
        <p:cxnSp>
          <p:nvCxnSpPr>
            <p:cNvPr id="25" name="Elbow Connector 24"/>
            <p:cNvCxnSpPr/>
            <p:nvPr/>
          </p:nvCxnSpPr>
          <p:spPr>
            <a:xfrm rot="16200000" flipV="1">
              <a:off x="5400072" y="3405837"/>
              <a:ext cx="401256" cy="3810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781800" y="3809994"/>
            <a:ext cx="2292824" cy="2438406"/>
            <a:chOff x="4946176" y="3810000"/>
            <a:chExt cx="2064224" cy="1344454"/>
          </a:xfrm>
        </p:grpSpPr>
        <p:sp>
          <p:nvSpPr>
            <p:cNvPr id="34" name="Rectangle 33"/>
            <p:cNvSpPr/>
            <p:nvPr/>
          </p:nvSpPr>
          <p:spPr>
            <a:xfrm>
              <a:off x="4953000" y="4038600"/>
              <a:ext cx="2057400" cy="1115854"/>
            </a:xfrm>
            <a:prstGeom prst="rect">
              <a:avLst/>
            </a:prstGeom>
            <a:solidFill>
              <a:schemeClr val="bg1"/>
            </a:solidFill>
            <a:ln>
              <a:solidFill>
                <a:schemeClr val="bg1">
                  <a:lumMod val="75000"/>
                </a:schemeClr>
              </a:solidFill>
            </a:ln>
          </p:spPr>
          <p:txBody>
            <a:bodyPr wrap="square">
              <a:spAutoFit/>
            </a:bodyPr>
            <a:lstStyle/>
            <a:p>
              <a:pPr lvl="0" defTabSz="533400">
                <a:lnSpc>
                  <a:spcPct val="90000"/>
                </a:lnSpc>
                <a:spcBef>
                  <a:spcPct val="0"/>
                </a:spcBef>
                <a:spcAft>
                  <a:spcPct val="35000"/>
                </a:spcAft>
              </a:pPr>
              <a:r>
                <a:rPr lang="en-US" sz="1200" b="1" dirty="0" smtClean="0"/>
                <a:t>2015</a:t>
              </a:r>
              <a:endParaRPr lang="en-US" sz="1200" b="1" dirty="0"/>
            </a:p>
            <a:p>
              <a:pPr marL="171450" lvl="0" indent="-171450" defTabSz="533400">
                <a:lnSpc>
                  <a:spcPct val="90000"/>
                </a:lnSpc>
                <a:spcBef>
                  <a:spcPct val="0"/>
                </a:spcBef>
                <a:spcAft>
                  <a:spcPct val="35000"/>
                </a:spcAft>
                <a:buFont typeface="Arial" panose="020B0604020202020204" pitchFamily="34" charset="0"/>
                <a:buChar char="•"/>
              </a:pPr>
              <a:r>
                <a:rPr lang="it-IT" sz="1200" dirty="0" smtClean="0"/>
                <a:t>Refine TCPI and TCII</a:t>
              </a:r>
              <a:endParaRPr lang="en-US" sz="1200" dirty="0"/>
            </a:p>
            <a:p>
              <a:pPr marL="171450" lvl="0" indent="-171450" defTabSz="533400">
                <a:lnSpc>
                  <a:spcPct val="90000"/>
                </a:lnSpc>
                <a:spcBef>
                  <a:spcPct val="0"/>
                </a:spcBef>
                <a:spcAft>
                  <a:spcPct val="35000"/>
                </a:spcAft>
                <a:buFont typeface="Arial" panose="020B0604020202020204" pitchFamily="34" charset="0"/>
                <a:buChar char="•"/>
              </a:pPr>
              <a:r>
                <a:rPr lang="it-IT" sz="1200" dirty="0" smtClean="0"/>
                <a:t>Pilot &amp; finalize report template</a:t>
              </a:r>
            </a:p>
            <a:p>
              <a:pPr marL="171450" lvl="0" indent="-171450" defTabSz="533400">
                <a:lnSpc>
                  <a:spcPct val="90000"/>
                </a:lnSpc>
                <a:spcBef>
                  <a:spcPct val="0"/>
                </a:spcBef>
                <a:spcAft>
                  <a:spcPct val="35000"/>
                </a:spcAft>
                <a:buFont typeface="Arial" panose="020B0604020202020204" pitchFamily="34" charset="0"/>
                <a:buChar char="•"/>
              </a:pPr>
              <a:r>
                <a:rPr lang="en-US" sz="1200" dirty="0" smtClean="0"/>
                <a:t>Wide distribution across Ontario</a:t>
              </a:r>
            </a:p>
            <a:p>
              <a:pPr marL="171450" lvl="0" indent="-171450" defTabSz="533400">
                <a:lnSpc>
                  <a:spcPct val="90000"/>
                </a:lnSpc>
                <a:spcBef>
                  <a:spcPct val="0"/>
                </a:spcBef>
                <a:spcAft>
                  <a:spcPct val="35000"/>
                </a:spcAft>
                <a:buFont typeface="Arial" panose="020B0604020202020204" pitchFamily="34" charset="0"/>
                <a:buChar char="•"/>
              </a:pPr>
              <a:r>
                <a:rPr lang="en-US" sz="1200" dirty="0" smtClean="0"/>
                <a:t>Presentations &amp; demonstrations</a:t>
              </a:r>
              <a:endParaRPr lang="en-US" sz="1200" dirty="0"/>
            </a:p>
          </p:txBody>
        </p:sp>
        <p:cxnSp>
          <p:nvCxnSpPr>
            <p:cNvPr id="35" name="Elbow Connector 34"/>
            <p:cNvCxnSpPr/>
            <p:nvPr/>
          </p:nvCxnSpPr>
          <p:spPr>
            <a:xfrm rot="5400000">
              <a:off x="4908076" y="3848100"/>
              <a:ext cx="457200" cy="3810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76200" y="3809998"/>
            <a:ext cx="2895600" cy="2209801"/>
            <a:chOff x="76200" y="3809998"/>
            <a:chExt cx="2895600" cy="2209801"/>
          </a:xfrm>
        </p:grpSpPr>
        <p:grpSp>
          <p:nvGrpSpPr>
            <p:cNvPr id="36" name="Group 35"/>
            <p:cNvGrpSpPr/>
            <p:nvPr/>
          </p:nvGrpSpPr>
          <p:grpSpPr>
            <a:xfrm>
              <a:off x="76200" y="3809998"/>
              <a:ext cx="2590800" cy="2209801"/>
              <a:chOff x="4946176" y="3810000"/>
              <a:chExt cx="2064224" cy="1056293"/>
            </a:xfrm>
          </p:grpSpPr>
          <p:sp>
            <p:nvSpPr>
              <p:cNvPr id="37" name="Rectangle 36"/>
              <p:cNvSpPr/>
              <p:nvPr/>
            </p:nvSpPr>
            <p:spPr>
              <a:xfrm>
                <a:off x="4953000" y="4038600"/>
                <a:ext cx="2057400" cy="827693"/>
              </a:xfrm>
              <a:prstGeom prst="rect">
                <a:avLst/>
              </a:prstGeom>
              <a:solidFill>
                <a:schemeClr val="bg1"/>
              </a:solidFill>
              <a:ln>
                <a:solidFill>
                  <a:schemeClr val="bg1">
                    <a:lumMod val="75000"/>
                  </a:schemeClr>
                </a:solidFill>
              </a:ln>
            </p:spPr>
            <p:txBody>
              <a:bodyPr wrap="square">
                <a:spAutoFit/>
              </a:bodyPr>
              <a:lstStyle/>
              <a:p>
                <a:pPr lvl="0" defTabSz="533400">
                  <a:lnSpc>
                    <a:spcPct val="90000"/>
                  </a:lnSpc>
                  <a:spcBef>
                    <a:spcPct val="0"/>
                  </a:spcBef>
                  <a:spcAft>
                    <a:spcPct val="35000"/>
                  </a:spcAft>
                </a:pPr>
                <a:r>
                  <a:rPr lang="en-US" sz="1200" b="1" dirty="0" smtClean="0"/>
                  <a:t>2012</a:t>
                </a:r>
                <a:endParaRPr lang="en-US" sz="1200" b="1" dirty="0"/>
              </a:p>
              <a:p>
                <a:pPr marL="171450" lvl="0" indent="-171450">
                  <a:buFont typeface="Arial" panose="020B0604020202020204" pitchFamily="34" charset="0"/>
                  <a:buChar char="•"/>
                </a:pPr>
                <a:r>
                  <a:rPr lang="en-US" sz="1200" dirty="0"/>
                  <a:t>Environmental Scan/Literature Review</a:t>
                </a:r>
              </a:p>
              <a:p>
                <a:pPr marL="171450" lvl="0" indent="-171450">
                  <a:buFont typeface="Arial" panose="020B0604020202020204" pitchFamily="34" charset="0"/>
                  <a:buChar char="•"/>
                </a:pPr>
                <a:r>
                  <a:rPr lang="en-US" sz="1200" dirty="0"/>
                  <a:t>Feedback from national community of </a:t>
                </a:r>
                <a:r>
                  <a:rPr lang="en-US" sz="1200" dirty="0" smtClean="0"/>
                  <a:t>practice</a:t>
                </a:r>
              </a:p>
              <a:p>
                <a:pPr marL="171450" lvl="0" indent="-171450">
                  <a:buFont typeface="Arial" panose="020B0604020202020204" pitchFamily="34" charset="0"/>
                  <a:buChar char="•"/>
                </a:pPr>
                <a:r>
                  <a:rPr lang="en-US" sz="1200" dirty="0" smtClean="0"/>
                  <a:t>Conceptualize project</a:t>
                </a:r>
                <a:endParaRPr lang="en-US" sz="1200" dirty="0"/>
              </a:p>
            </p:txBody>
          </p:sp>
          <p:cxnSp>
            <p:nvCxnSpPr>
              <p:cNvPr id="38" name="Elbow Connector 37"/>
              <p:cNvCxnSpPr/>
              <p:nvPr/>
            </p:nvCxnSpPr>
            <p:spPr>
              <a:xfrm rot="5400000">
                <a:off x="4908076" y="3848100"/>
                <a:ext cx="457200" cy="3810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2094637" y="3962400"/>
              <a:ext cx="877163" cy="923330"/>
            </a:xfrm>
            <a:prstGeom prst="rect">
              <a:avLst/>
            </a:prstGeom>
            <a:noFill/>
          </p:spPr>
          <p:txBody>
            <a:bodyPr wrap="none" rtlCol="0">
              <a:spAutoFit/>
            </a:bodyPr>
            <a:lstStyle/>
            <a:p>
              <a:r>
                <a:rPr lang="en-US" sz="5400" dirty="0" smtClean="0">
                  <a:solidFill>
                    <a:srgbClr val="FF0000"/>
                  </a:solidFill>
                  <a:latin typeface="Webdings" panose="05030102010509060703" pitchFamily="18" charset="2"/>
                </a:rPr>
                <a:t>a</a:t>
              </a:r>
              <a:endParaRPr lang="en-US" sz="5400" dirty="0">
                <a:solidFill>
                  <a:srgbClr val="FF0000"/>
                </a:solidFill>
                <a:latin typeface="Webdings" panose="05030102010509060703" pitchFamily="18" charset="2"/>
              </a:endParaRPr>
            </a:p>
          </p:txBody>
        </p:sp>
      </p:grpSp>
      <p:grpSp>
        <p:nvGrpSpPr>
          <p:cNvPr id="4" name="Group 3"/>
          <p:cNvGrpSpPr/>
          <p:nvPr/>
        </p:nvGrpSpPr>
        <p:grpSpPr>
          <a:xfrm>
            <a:off x="838200" y="1591270"/>
            <a:ext cx="2895600" cy="2218730"/>
            <a:chOff x="838200" y="1591270"/>
            <a:chExt cx="2895600" cy="2218730"/>
          </a:xfrm>
        </p:grpSpPr>
        <p:grpSp>
          <p:nvGrpSpPr>
            <p:cNvPr id="31" name="Group 30"/>
            <p:cNvGrpSpPr/>
            <p:nvPr/>
          </p:nvGrpSpPr>
          <p:grpSpPr>
            <a:xfrm>
              <a:off x="838200" y="1905000"/>
              <a:ext cx="2590800" cy="1905000"/>
              <a:chOff x="1371600" y="2223176"/>
              <a:chExt cx="2057400" cy="1586824"/>
            </a:xfrm>
          </p:grpSpPr>
          <p:sp>
            <p:nvSpPr>
              <p:cNvPr id="14" name="Rectangle 13"/>
              <p:cNvSpPr/>
              <p:nvPr/>
            </p:nvSpPr>
            <p:spPr>
              <a:xfrm>
                <a:off x="1417320" y="2223176"/>
                <a:ext cx="2011680" cy="1358224"/>
              </a:xfrm>
              <a:prstGeom prst="rect">
                <a:avLst/>
              </a:prstGeom>
              <a:solidFill>
                <a:schemeClr val="bg1"/>
              </a:solidFill>
              <a:ln>
                <a:solidFill>
                  <a:schemeClr val="bg1">
                    <a:lumMod val="75000"/>
                  </a:schemeClr>
                </a:solidFill>
              </a:ln>
            </p:spPr>
            <p:txBody>
              <a:bodyPr wrap="square">
                <a:spAutoFit/>
              </a:bodyPr>
              <a:lstStyle/>
              <a:p>
                <a:pPr lvl="0" defTabSz="533400">
                  <a:lnSpc>
                    <a:spcPct val="90000"/>
                  </a:lnSpc>
                  <a:spcBef>
                    <a:spcPct val="0"/>
                  </a:spcBef>
                  <a:spcAft>
                    <a:spcPct val="35000"/>
                  </a:spcAft>
                </a:pPr>
                <a:r>
                  <a:rPr lang="en-US" sz="1200" b="1" dirty="0"/>
                  <a:t>2013 </a:t>
                </a:r>
                <a:r>
                  <a:rPr lang="en-US" sz="1200" b="1" dirty="0" smtClean="0"/>
                  <a:t>(January-August</a:t>
                </a:r>
                <a:r>
                  <a:rPr lang="en-US" sz="1200" b="1" dirty="0"/>
                  <a:t>)</a:t>
                </a:r>
              </a:p>
              <a:p>
                <a:pPr marL="171450" lvl="0" indent="-171450" defTabSz="533400">
                  <a:lnSpc>
                    <a:spcPct val="90000"/>
                  </a:lnSpc>
                  <a:spcBef>
                    <a:spcPct val="0"/>
                  </a:spcBef>
                  <a:spcAft>
                    <a:spcPct val="35000"/>
                  </a:spcAft>
                  <a:buFont typeface="Arial" panose="020B0604020202020204" pitchFamily="34" charset="0"/>
                  <a:buChar char="•"/>
                </a:pPr>
                <a:r>
                  <a:rPr lang="it-IT" sz="1200" dirty="0"/>
                  <a:t>Review and revise </a:t>
                </a:r>
                <a:r>
                  <a:rPr lang="it-IT" sz="1200" dirty="0" smtClean="0"/>
                  <a:t>categories</a:t>
                </a:r>
              </a:p>
              <a:p>
                <a:pPr marL="171450" lvl="0" indent="-171450" defTabSz="533400">
                  <a:lnSpc>
                    <a:spcPct val="90000"/>
                  </a:lnSpc>
                  <a:spcBef>
                    <a:spcPct val="0"/>
                  </a:spcBef>
                  <a:spcAft>
                    <a:spcPct val="35000"/>
                  </a:spcAft>
                  <a:buFont typeface="Arial" panose="020B0604020202020204" pitchFamily="34" charset="0"/>
                  <a:buChar char="•"/>
                </a:pPr>
                <a:r>
                  <a:rPr lang="it-IT" sz="1200" dirty="0" smtClean="0"/>
                  <a:t>Develop </a:t>
                </a:r>
                <a:r>
                  <a:rPr lang="it-IT" sz="1200" dirty="0"/>
                  <a:t>draft of </a:t>
                </a:r>
                <a:r>
                  <a:rPr lang="it-IT" sz="1200" dirty="0" smtClean="0"/>
                  <a:t>TCPI</a:t>
                </a:r>
                <a:endParaRPr lang="it-IT" sz="1200" dirty="0"/>
              </a:p>
              <a:p>
                <a:pPr marL="171450" lvl="0" indent="-171450" defTabSz="533400">
                  <a:lnSpc>
                    <a:spcPct val="90000"/>
                  </a:lnSpc>
                  <a:spcBef>
                    <a:spcPct val="0"/>
                  </a:spcBef>
                  <a:spcAft>
                    <a:spcPct val="35000"/>
                  </a:spcAft>
                  <a:buFont typeface="Arial" panose="020B0604020202020204" pitchFamily="34" charset="0"/>
                  <a:buChar char="•"/>
                </a:pPr>
                <a:r>
                  <a:rPr lang="it-IT" sz="1200" dirty="0"/>
                  <a:t>Source additional funding (MTCU) </a:t>
                </a:r>
                <a:endParaRPr lang="en-US" sz="1200" dirty="0"/>
              </a:p>
            </p:txBody>
          </p:sp>
          <p:cxnSp>
            <p:nvCxnSpPr>
              <p:cNvPr id="30" name="Elbow Connector 29"/>
              <p:cNvCxnSpPr/>
              <p:nvPr/>
            </p:nvCxnSpPr>
            <p:spPr>
              <a:xfrm rot="16200000" flipV="1">
                <a:off x="1361472" y="3418872"/>
                <a:ext cx="401256" cy="381000"/>
              </a:xfrm>
              <a:prstGeom prst="bentConnector3">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2856637" y="1591270"/>
              <a:ext cx="877163" cy="923330"/>
            </a:xfrm>
            <a:prstGeom prst="rect">
              <a:avLst/>
            </a:prstGeom>
            <a:noFill/>
          </p:spPr>
          <p:txBody>
            <a:bodyPr wrap="none" rtlCol="0">
              <a:spAutoFit/>
            </a:bodyPr>
            <a:lstStyle/>
            <a:p>
              <a:r>
                <a:rPr lang="en-US" sz="5400" dirty="0" smtClean="0">
                  <a:solidFill>
                    <a:srgbClr val="FF0000"/>
                  </a:solidFill>
                  <a:latin typeface="Webdings" panose="05030102010509060703" pitchFamily="18" charset="2"/>
                </a:rPr>
                <a:t>a</a:t>
              </a:r>
              <a:endParaRPr lang="en-US" sz="5400" dirty="0">
                <a:solidFill>
                  <a:srgbClr val="FF0000"/>
                </a:solidFill>
                <a:latin typeface="Webdings" panose="05030102010509060703" pitchFamily="18" charset="2"/>
              </a:endParaRPr>
            </a:p>
          </p:txBody>
        </p:sp>
      </p:grpSp>
      <p:sp>
        <p:nvSpPr>
          <p:cNvPr id="5" name="Slide Number Placeholder 4"/>
          <p:cNvSpPr>
            <a:spLocks noGrp="1"/>
          </p:cNvSpPr>
          <p:nvPr>
            <p:ph type="sldNum" sz="quarter" idx="4"/>
          </p:nvPr>
        </p:nvSpPr>
        <p:spPr>
          <a:xfrm>
            <a:off x="8382000" y="6645275"/>
            <a:ext cx="762000" cy="365125"/>
          </a:xfrm>
        </p:spPr>
        <p:txBody>
          <a:bodyPr/>
          <a:lstStyle/>
          <a:p>
            <a:fld id="{F58E02A8-E497-47EF-BA34-DFA3D799B6A2}" type="slidenum">
              <a:rPr lang="en-US" smtClean="0"/>
              <a:pPr/>
              <a:t>22</a:t>
            </a:fld>
            <a:endParaRPr lang="en-US"/>
          </a:p>
        </p:txBody>
      </p:sp>
      <p:sp>
        <p:nvSpPr>
          <p:cNvPr id="40" name="TextBox 41"/>
          <p:cNvSpPr txBox="1">
            <a:spLocks noChangeArrowheads="1"/>
          </p:cNvSpPr>
          <p:nvPr/>
        </p:nvSpPr>
        <p:spPr bwMode="auto">
          <a:xfrm>
            <a:off x="5294313" y="3800475"/>
            <a:ext cx="877887" cy="923925"/>
          </a:xfrm>
          <a:prstGeom prst="rect">
            <a:avLst/>
          </a:prstGeom>
          <a:noFill/>
          <a:ln w="9525">
            <a:noFill/>
            <a:miter lim="800000"/>
            <a:headEnd/>
            <a:tailEnd/>
          </a:ln>
        </p:spPr>
        <p:txBody>
          <a:bodyPr wrap="none">
            <a:spAutoFit/>
          </a:bodyPr>
          <a:lstStyle/>
          <a:p>
            <a:r>
              <a:rPr lang="en-US" sz="5400" dirty="0">
                <a:solidFill>
                  <a:srgbClr val="FF0000"/>
                </a:solidFill>
                <a:latin typeface="Webdings" pitchFamily="18" charset="2"/>
              </a:rPr>
              <a:t>a</a:t>
            </a:r>
          </a:p>
        </p:txBody>
      </p:sp>
    </p:spTree>
    <p:extLst>
      <p:ext uri="{BB962C8B-B14F-4D97-AF65-F5344CB8AC3E}">
        <p14:creationId xmlns:p14="http://schemas.microsoft.com/office/powerpoint/2010/main" val="890583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25229" y="2970444"/>
            <a:ext cx="184666" cy="369332"/>
          </a:xfrm>
          <a:prstGeom prst="rect">
            <a:avLst/>
          </a:prstGeom>
          <a:noFill/>
        </p:spPr>
        <p:txBody>
          <a:bodyPr wrap="none" rtlCol="0">
            <a:spAutoFit/>
          </a:bodyPr>
          <a:lstStyle/>
          <a:p>
            <a:endParaRPr lang="en-US" dirty="0"/>
          </a:p>
        </p:txBody>
      </p:sp>
      <p:sp>
        <p:nvSpPr>
          <p:cNvPr id="18" name="Rectangle 17"/>
          <p:cNvSpPr/>
          <p:nvPr/>
        </p:nvSpPr>
        <p:spPr>
          <a:xfrm>
            <a:off x="609600" y="685800"/>
            <a:ext cx="7924800" cy="1754326"/>
          </a:xfrm>
          <a:prstGeom prst="rect">
            <a:avLst/>
          </a:prstGeom>
        </p:spPr>
        <p:txBody>
          <a:bodyPr wrap="square">
            <a:spAutoFit/>
          </a:bodyPr>
          <a:lstStyle/>
          <a:p>
            <a:pPr algn="ctr"/>
            <a:r>
              <a:rPr lang="en-CA" sz="6000" dirty="0" smtClean="0">
                <a:solidFill>
                  <a:schemeClr val="accent2">
                    <a:lumMod val="50000"/>
                  </a:schemeClr>
                </a:solidFill>
              </a:rPr>
              <a:t>The political terrain</a:t>
            </a:r>
          </a:p>
          <a:p>
            <a:pPr algn="ctr"/>
            <a:r>
              <a:rPr lang="en-CA" sz="4400" dirty="0" smtClean="0">
                <a:solidFill>
                  <a:schemeClr val="accent2">
                    <a:lumMod val="50000"/>
                  </a:schemeClr>
                </a:solidFill>
              </a:rPr>
              <a:t>in Ontario  </a:t>
            </a:r>
          </a:p>
        </p:txBody>
      </p:sp>
      <p:sp>
        <p:nvSpPr>
          <p:cNvPr id="7" name="TextBox 6"/>
          <p:cNvSpPr txBox="1"/>
          <p:nvPr/>
        </p:nvSpPr>
        <p:spPr>
          <a:xfrm rot="337816">
            <a:off x="276103" y="2890391"/>
            <a:ext cx="4240250" cy="1077218"/>
          </a:xfrm>
          <a:prstGeom prst="rect">
            <a:avLst/>
          </a:prstGeom>
          <a:noFill/>
        </p:spPr>
        <p:txBody>
          <a:bodyPr wrap="square" rtlCol="0">
            <a:spAutoFit/>
          </a:bodyPr>
          <a:lstStyle/>
          <a:p>
            <a:pPr algn="ctr"/>
            <a:r>
              <a:rPr lang="en-CA" sz="3200" dirty="0" smtClean="0"/>
              <a:t>Productivity and Innovation</a:t>
            </a:r>
            <a:endParaRPr lang="en-CA" sz="3200" dirty="0"/>
          </a:p>
        </p:txBody>
      </p:sp>
      <p:sp>
        <p:nvSpPr>
          <p:cNvPr id="8" name="TextBox 7"/>
          <p:cNvSpPr txBox="1"/>
          <p:nvPr/>
        </p:nvSpPr>
        <p:spPr>
          <a:xfrm rot="908752">
            <a:off x="3863132" y="4139507"/>
            <a:ext cx="5188610" cy="1569660"/>
          </a:xfrm>
          <a:prstGeom prst="rect">
            <a:avLst/>
          </a:prstGeom>
          <a:noFill/>
        </p:spPr>
        <p:txBody>
          <a:bodyPr wrap="square" rtlCol="0">
            <a:spAutoFit/>
          </a:bodyPr>
          <a:lstStyle/>
          <a:p>
            <a:pPr algn="ctr"/>
            <a:r>
              <a:rPr lang="en-CA" sz="3200" dirty="0" smtClean="0"/>
              <a:t>Strengthening </a:t>
            </a:r>
          </a:p>
          <a:p>
            <a:pPr algn="ctr"/>
            <a:r>
              <a:rPr lang="en-CA" sz="3200" dirty="0" smtClean="0"/>
              <a:t>centres of creativity innovation and knowledge</a:t>
            </a:r>
            <a:endParaRPr lang="en-CA" sz="3200" dirty="0"/>
          </a:p>
        </p:txBody>
      </p:sp>
      <p:sp>
        <p:nvSpPr>
          <p:cNvPr id="9" name="TextBox 8"/>
          <p:cNvSpPr txBox="1"/>
          <p:nvPr/>
        </p:nvSpPr>
        <p:spPr>
          <a:xfrm rot="21280354">
            <a:off x="17879" y="4541339"/>
            <a:ext cx="4290968" cy="584775"/>
          </a:xfrm>
          <a:prstGeom prst="rect">
            <a:avLst/>
          </a:prstGeom>
          <a:noFill/>
        </p:spPr>
        <p:txBody>
          <a:bodyPr wrap="square" rtlCol="0">
            <a:spAutoFit/>
          </a:bodyPr>
          <a:lstStyle/>
          <a:p>
            <a:pPr algn="ctr"/>
            <a:r>
              <a:rPr lang="en-CA" sz="3200" dirty="0" smtClean="0"/>
              <a:t>Differentiation</a:t>
            </a:r>
          </a:p>
        </p:txBody>
      </p:sp>
      <p:sp>
        <p:nvSpPr>
          <p:cNvPr id="10" name="TextBox 9"/>
          <p:cNvSpPr txBox="1"/>
          <p:nvPr/>
        </p:nvSpPr>
        <p:spPr>
          <a:xfrm>
            <a:off x="243054" y="5572578"/>
            <a:ext cx="5715000" cy="584775"/>
          </a:xfrm>
          <a:prstGeom prst="rect">
            <a:avLst/>
          </a:prstGeom>
          <a:noFill/>
        </p:spPr>
        <p:txBody>
          <a:bodyPr wrap="square" rtlCol="0">
            <a:spAutoFit/>
          </a:bodyPr>
          <a:lstStyle/>
          <a:p>
            <a:pPr algn="ctr"/>
            <a:r>
              <a:rPr lang="en-CA" sz="3200" dirty="0" smtClean="0"/>
              <a:t>Strategic Mandates</a:t>
            </a:r>
            <a:endParaRPr lang="en-CA" sz="3200" dirty="0"/>
          </a:p>
        </p:txBody>
      </p:sp>
      <p:sp>
        <p:nvSpPr>
          <p:cNvPr id="11" name="TextBox 10"/>
          <p:cNvSpPr txBox="1"/>
          <p:nvPr/>
        </p:nvSpPr>
        <p:spPr>
          <a:xfrm rot="20942687">
            <a:off x="5077011" y="2571524"/>
            <a:ext cx="4048311" cy="1077218"/>
          </a:xfrm>
          <a:prstGeom prst="rect">
            <a:avLst/>
          </a:prstGeom>
          <a:noFill/>
        </p:spPr>
        <p:txBody>
          <a:bodyPr wrap="square" rtlCol="0">
            <a:spAutoFit/>
          </a:bodyPr>
          <a:lstStyle/>
          <a:p>
            <a:pPr algn="ctr"/>
            <a:r>
              <a:rPr lang="en-CA" sz="3200" dirty="0" smtClean="0"/>
              <a:t>Metrics, metrics, metrics</a:t>
            </a:r>
            <a:endParaRPr lang="en-CA" sz="3200" dirty="0"/>
          </a:p>
        </p:txBody>
      </p:sp>
      <p:sp>
        <p:nvSpPr>
          <p:cNvPr id="13" name="Slide Number Placeholder 3"/>
          <p:cNvSpPr>
            <a:spLocks noGrp="1"/>
          </p:cNvSpPr>
          <p:nvPr>
            <p:ph type="sldNum" sz="quarter" idx="4294967295"/>
          </p:nvPr>
        </p:nvSpPr>
        <p:spPr>
          <a:xfrm>
            <a:off x="8382000" y="6645275"/>
            <a:ext cx="762000" cy="365125"/>
          </a:xfrm>
          <a:prstGeom prst="rect">
            <a:avLst/>
          </a:prstGeom>
        </p:spPr>
        <p:txBody>
          <a:bodyPr/>
          <a:lstStyle/>
          <a:p>
            <a:fld id="{F58E02A8-E497-47EF-BA34-DFA3D799B6A2}" type="slidenum">
              <a:rPr lang="en-US" smtClean="0"/>
              <a:pPr/>
              <a:t>3</a:t>
            </a:fld>
            <a:endParaRPr lang="en-US" dirty="0"/>
          </a:p>
        </p:txBody>
      </p:sp>
    </p:spTree>
    <p:extLst>
      <p:ext uri="{BB962C8B-B14F-4D97-AF65-F5344CB8AC3E}">
        <p14:creationId xmlns:p14="http://schemas.microsoft.com/office/powerpoint/2010/main" val="3000410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25229" y="2970444"/>
            <a:ext cx="184666" cy="369332"/>
          </a:xfrm>
          <a:prstGeom prst="rect">
            <a:avLst/>
          </a:prstGeom>
          <a:noFill/>
        </p:spPr>
        <p:txBody>
          <a:bodyPr wrap="none" rtlCol="0">
            <a:spAutoFit/>
          </a:bodyPr>
          <a:lstStyle/>
          <a:p>
            <a:endParaRPr lang="en-US" dirty="0"/>
          </a:p>
        </p:txBody>
      </p:sp>
      <p:sp>
        <p:nvSpPr>
          <p:cNvPr id="18" name="Rectangle 17"/>
          <p:cNvSpPr/>
          <p:nvPr/>
        </p:nvSpPr>
        <p:spPr>
          <a:xfrm>
            <a:off x="609600" y="685800"/>
            <a:ext cx="7924800" cy="1015663"/>
          </a:xfrm>
          <a:prstGeom prst="rect">
            <a:avLst/>
          </a:prstGeom>
        </p:spPr>
        <p:txBody>
          <a:bodyPr wrap="square">
            <a:spAutoFit/>
          </a:bodyPr>
          <a:lstStyle/>
          <a:p>
            <a:pPr algn="ctr"/>
            <a:r>
              <a:rPr lang="en-CA" sz="6000" dirty="0" smtClean="0">
                <a:solidFill>
                  <a:schemeClr val="accent2">
                    <a:lumMod val="50000"/>
                  </a:schemeClr>
                </a:solidFill>
              </a:rPr>
              <a:t>The political terrain</a:t>
            </a:r>
          </a:p>
        </p:txBody>
      </p:sp>
      <p:sp>
        <p:nvSpPr>
          <p:cNvPr id="13" name="TextBox 12"/>
          <p:cNvSpPr txBox="1"/>
          <p:nvPr/>
        </p:nvSpPr>
        <p:spPr>
          <a:xfrm>
            <a:off x="1295400" y="2362200"/>
            <a:ext cx="6477000" cy="1754326"/>
          </a:xfrm>
          <a:prstGeom prst="rect">
            <a:avLst/>
          </a:prstGeom>
          <a:noFill/>
        </p:spPr>
        <p:txBody>
          <a:bodyPr wrap="square" rtlCol="0">
            <a:spAutoFit/>
          </a:bodyPr>
          <a:lstStyle/>
          <a:p>
            <a:pPr algn="ctr"/>
            <a:r>
              <a:rPr lang="en-CA" sz="3600" dirty="0" smtClean="0"/>
              <a:t>What political pressures and influences are affecting teaching and learning in your province?</a:t>
            </a:r>
            <a:endParaRPr lang="en-CA" sz="3600" dirty="0"/>
          </a:p>
        </p:txBody>
      </p:sp>
      <p:sp>
        <p:nvSpPr>
          <p:cNvPr id="14" name="Slide Number Placeholder 3"/>
          <p:cNvSpPr>
            <a:spLocks noGrp="1"/>
          </p:cNvSpPr>
          <p:nvPr>
            <p:ph type="sldNum" sz="quarter" idx="4294967295"/>
          </p:nvPr>
        </p:nvSpPr>
        <p:spPr>
          <a:xfrm>
            <a:off x="8382000" y="6645275"/>
            <a:ext cx="762000" cy="365125"/>
          </a:xfrm>
          <a:prstGeom prst="rect">
            <a:avLst/>
          </a:prstGeom>
        </p:spPr>
        <p:txBody>
          <a:bodyPr/>
          <a:lstStyle/>
          <a:p>
            <a:fld id="{F58E02A8-E497-47EF-BA34-DFA3D799B6A2}" type="slidenum">
              <a:rPr lang="en-US" smtClean="0"/>
              <a:pPr/>
              <a:t>4</a:t>
            </a:fld>
            <a:endParaRPr lang="en-US" dirty="0"/>
          </a:p>
        </p:txBody>
      </p:sp>
    </p:spTree>
    <p:extLst>
      <p:ext uri="{BB962C8B-B14F-4D97-AF65-F5344CB8AC3E}">
        <p14:creationId xmlns:p14="http://schemas.microsoft.com/office/powerpoint/2010/main" val="30004109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030" y="6604084"/>
            <a:ext cx="5214889" cy="246221"/>
          </a:xfrm>
          <a:prstGeom prst="rect">
            <a:avLst/>
          </a:prstGeom>
          <a:noFill/>
        </p:spPr>
        <p:txBody>
          <a:bodyPr wrap="none" rtlCol="0">
            <a:spAutoFit/>
          </a:bodyPr>
          <a:lstStyle/>
          <a:p>
            <a:r>
              <a:rPr lang="en-US" sz="1000" dirty="0" smtClean="0"/>
              <a:t>Source: Ontario’s Proposed Differentiation Framework Draft Discussion paper  - September 2013</a:t>
            </a:r>
            <a:endParaRPr lang="en-US" sz="1000" dirty="0"/>
          </a:p>
        </p:txBody>
      </p:sp>
      <p:sp>
        <p:nvSpPr>
          <p:cNvPr id="3" name="Slide Number Placeholder 2"/>
          <p:cNvSpPr>
            <a:spLocks noGrp="1"/>
          </p:cNvSpPr>
          <p:nvPr>
            <p:ph type="sldNum" sz="quarter" idx="4"/>
          </p:nvPr>
        </p:nvSpPr>
        <p:spPr>
          <a:xfrm>
            <a:off x="8382000" y="6645275"/>
            <a:ext cx="762000" cy="365125"/>
          </a:xfrm>
        </p:spPr>
        <p:txBody>
          <a:bodyPr/>
          <a:lstStyle/>
          <a:p>
            <a:fld id="{F58E02A8-E497-47EF-BA34-DFA3D799B6A2}" type="slidenum">
              <a:rPr lang="en-US" smtClean="0"/>
              <a:pPr/>
              <a:t>5</a:t>
            </a:fld>
            <a:endParaRPr lang="en-US" dirty="0"/>
          </a:p>
        </p:txBody>
      </p:sp>
      <p:graphicFrame>
        <p:nvGraphicFramePr>
          <p:cNvPr id="9" name="Table 8"/>
          <p:cNvGraphicFramePr>
            <a:graphicFrameLocks noGrp="1"/>
          </p:cNvGraphicFramePr>
          <p:nvPr/>
        </p:nvGraphicFramePr>
        <p:xfrm>
          <a:off x="0" y="1295400"/>
          <a:ext cx="9144000" cy="5516880"/>
        </p:xfrm>
        <a:graphic>
          <a:graphicData uri="http://schemas.openxmlformats.org/drawingml/2006/table">
            <a:tbl>
              <a:tblPr firstRow="1" bandRow="1">
                <a:tableStyleId>{5C22544A-7EE6-4342-B048-85BDC9FD1C3A}</a:tableStyleId>
              </a:tblPr>
              <a:tblGrid>
                <a:gridCol w="9144000"/>
              </a:tblGrid>
              <a:tr h="370840">
                <a:tc>
                  <a:txBody>
                    <a:bodyPr/>
                    <a:lstStyle/>
                    <a:p>
                      <a:pPr algn="ctr"/>
                      <a:r>
                        <a:rPr lang="en-US" sz="2000" dirty="0" smtClean="0">
                          <a:solidFill>
                            <a:srgbClr val="173377"/>
                          </a:solidFill>
                          <a:latin typeface="+mn-lt"/>
                        </a:rPr>
                        <a:t>Ministry of Training Colleges and Universities</a:t>
                      </a:r>
                      <a:endParaRPr lang="en-CA" dirty="0">
                        <a:latin typeface="+mn-lt"/>
                      </a:endParaRPr>
                    </a:p>
                  </a:txBody>
                  <a:tcPr anchor="ctr"/>
                </a:tc>
              </a:tr>
              <a:tr h="370840">
                <a:tc>
                  <a:txBody>
                    <a:bodyPr/>
                    <a:lstStyle/>
                    <a:p>
                      <a:r>
                        <a:rPr lang="en-CA" sz="2000" b="1" dirty="0" smtClean="0"/>
                        <a:t>Teaching and Learning:</a:t>
                      </a:r>
                    </a:p>
                    <a:p>
                      <a:r>
                        <a:rPr lang="en-CA" sz="1600" b="0" i="1" dirty="0" smtClean="0"/>
                        <a:t>Program delivery methods</a:t>
                      </a:r>
                      <a:r>
                        <a:rPr lang="en-CA" sz="1600" b="0" i="1" baseline="0" dirty="0" smtClean="0"/>
                        <a:t>, learning options for students, improved learning experience</a:t>
                      </a:r>
                      <a:endParaRPr lang="en-CA" sz="1600" b="0" i="1" dirty="0" smtClean="0"/>
                    </a:p>
                  </a:txBody>
                  <a:tcPr/>
                </a:tc>
              </a:tr>
              <a:tr h="370840">
                <a:tc>
                  <a:txBody>
                    <a:bodyPr/>
                    <a:lstStyle/>
                    <a:p>
                      <a:r>
                        <a:rPr lang="en-CA" sz="2000" b="1" dirty="0" smtClean="0"/>
                        <a:t>Student population:</a:t>
                      </a:r>
                    </a:p>
                    <a:p>
                      <a:r>
                        <a:rPr lang="en-CA" sz="1600" b="0" i="1" dirty="0" smtClean="0"/>
                        <a:t>Access, retention, success to PSE for underrepresented groups</a:t>
                      </a:r>
                    </a:p>
                  </a:txBody>
                  <a:tcPr/>
                </a:tc>
              </a:tr>
              <a:tr h="370840">
                <a:tc>
                  <a:txBody>
                    <a:bodyPr/>
                    <a:lstStyle/>
                    <a:p>
                      <a:r>
                        <a:rPr lang="en-CA" sz="2000" b="1" dirty="0" smtClean="0"/>
                        <a:t>Jobs, Innovation, and Economic Development:</a:t>
                      </a:r>
                    </a:p>
                    <a:p>
                      <a:r>
                        <a:rPr lang="en-CA" sz="1600" b="0" i="1" dirty="0" smtClean="0"/>
                        <a:t>Collaborations</a:t>
                      </a:r>
                      <a:r>
                        <a:rPr lang="en-CA" sz="1600" b="0" i="1" baseline="0" dirty="0" smtClean="0"/>
                        <a:t> with employers, community partners; local/global; social, economic development</a:t>
                      </a:r>
                      <a:endParaRPr lang="en-CA" sz="1600" b="0" i="1" dirty="0" smtClean="0"/>
                    </a:p>
                  </a:txBody>
                  <a:tcPr/>
                </a:tc>
              </a:tr>
              <a:tr h="370840">
                <a:tc>
                  <a:txBody>
                    <a:bodyPr/>
                    <a:lstStyle/>
                    <a:p>
                      <a:r>
                        <a:rPr lang="en-CA" sz="2000" b="1" dirty="0" smtClean="0"/>
                        <a:t>Strategic Enrolment:</a:t>
                      </a:r>
                    </a:p>
                    <a:p>
                      <a:r>
                        <a:rPr lang="en-CA" sz="1600" b="0" i="1" dirty="0" smtClean="0"/>
                        <a:t>Enrolment levels</a:t>
                      </a:r>
                      <a:r>
                        <a:rPr lang="en-CA" sz="1600" b="0" i="1" baseline="0" dirty="0" smtClean="0"/>
                        <a:t>, growth, and future plans</a:t>
                      </a:r>
                      <a:endParaRPr lang="en-CA" sz="1600" b="0" i="1" dirty="0"/>
                    </a:p>
                  </a:txBody>
                  <a:tcPr/>
                </a:tc>
              </a:tr>
              <a:tr h="370840">
                <a:tc>
                  <a:txBody>
                    <a:bodyPr/>
                    <a:lstStyle/>
                    <a:p>
                      <a:r>
                        <a:rPr lang="en-CA" sz="2000" b="1" dirty="0" smtClean="0"/>
                        <a:t>Research:</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i="1" dirty="0" smtClean="0"/>
                        <a:t>Institutional research activity</a:t>
                      </a:r>
                    </a:p>
                  </a:txBody>
                  <a:tcPr/>
                </a:tc>
              </a:tr>
              <a:tr h="370840">
                <a:tc>
                  <a:txBody>
                    <a:bodyPr/>
                    <a:lstStyle/>
                    <a:p>
                      <a:r>
                        <a:rPr lang="en-CA" sz="2000" b="1" dirty="0" smtClean="0"/>
                        <a:t>Program Offerings:</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i="1" dirty="0" smtClean="0"/>
                        <a:t>Breadth</a:t>
                      </a:r>
                      <a:r>
                        <a:rPr lang="en-CA" sz="1600" i="1" baseline="0" dirty="0" smtClean="0"/>
                        <a:t> of programming, enrolment and credentials offered</a:t>
                      </a:r>
                      <a:endParaRPr lang="en-CA" sz="1800" b="1" dirty="0"/>
                    </a:p>
                  </a:txBody>
                  <a:tcPr/>
                </a:tc>
              </a:tr>
              <a:tr h="370840">
                <a:tc>
                  <a:txBody>
                    <a:bodyPr/>
                    <a:lstStyle/>
                    <a:p>
                      <a:r>
                        <a:rPr lang="en-CA" sz="2000" b="1" dirty="0" smtClean="0"/>
                        <a:t>Institutional Collaboration:  </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b="0" i="1" dirty="0" smtClean="0"/>
                        <a:t>Credit</a:t>
                      </a:r>
                      <a:r>
                        <a:rPr lang="en-CA" sz="1600" b="0" i="1" baseline="0" dirty="0" smtClean="0"/>
                        <a:t> transfer pathways, college/university collaborations</a:t>
                      </a:r>
                      <a:endParaRPr lang="en-CA" sz="18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000" b="1" dirty="0" smtClean="0"/>
                        <a:t>Sustainability:</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i="1" dirty="0" smtClean="0"/>
                        <a:t>Institutional strategies to promote innovation and sustainability</a:t>
                      </a:r>
                      <a:endParaRPr lang="en-CA" sz="2000" b="1" dirty="0"/>
                    </a:p>
                  </a:txBody>
                  <a:tcPr/>
                </a:tc>
              </a:tr>
            </a:tbl>
          </a:graphicData>
        </a:graphic>
      </p:graphicFrame>
      <p:sp>
        <p:nvSpPr>
          <p:cNvPr id="10" name="Oval 9"/>
          <p:cNvSpPr/>
          <p:nvPr/>
        </p:nvSpPr>
        <p:spPr>
          <a:xfrm>
            <a:off x="-152400" y="1447800"/>
            <a:ext cx="2819400" cy="990600"/>
          </a:xfrm>
          <a:prstGeom prst="ellipse">
            <a:avLst/>
          </a:prstGeom>
          <a:noFill/>
          <a:ln w="76200">
            <a:solidFill>
              <a:srgbClr val="78002F">
                <a:alpha val="9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itle 1"/>
          <p:cNvSpPr>
            <a:spLocks noGrp="1"/>
          </p:cNvSpPr>
          <p:nvPr>
            <p:ph type="title"/>
          </p:nvPr>
        </p:nvSpPr>
        <p:spPr>
          <a:xfrm>
            <a:off x="381000" y="304800"/>
            <a:ext cx="8382000" cy="1066800"/>
          </a:xfrm>
        </p:spPr>
        <p:txBody>
          <a:bodyPr anchor="ctr">
            <a:noAutofit/>
          </a:bodyPr>
          <a:lstStyle/>
          <a:p>
            <a:pPr algn="ctr"/>
            <a:r>
              <a:rPr lang="en-US" dirty="0" smtClean="0">
                <a:solidFill>
                  <a:srgbClr val="173377"/>
                </a:solidFill>
                <a:latin typeface="+mn-lt"/>
              </a:rPr>
              <a:t>Ontario Differentiation Framework</a:t>
            </a:r>
            <a:endParaRPr lang="en-US" dirty="0">
              <a:solidFill>
                <a:srgbClr val="173377"/>
              </a:solidFill>
              <a:latin typeface="+mn-lt"/>
            </a:endParaRPr>
          </a:p>
        </p:txBody>
      </p:sp>
    </p:spTree>
    <p:extLst>
      <p:ext uri="{BB962C8B-B14F-4D97-AF65-F5344CB8AC3E}">
        <p14:creationId xmlns:p14="http://schemas.microsoft.com/office/powerpoint/2010/main" val="63571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066800"/>
          </a:xfrm>
        </p:spPr>
        <p:txBody>
          <a:bodyPr anchor="ctr">
            <a:noAutofit/>
          </a:bodyPr>
          <a:lstStyle/>
          <a:p>
            <a:pPr algn="ctr"/>
            <a:r>
              <a:rPr lang="en-US" dirty="0" smtClean="0">
                <a:solidFill>
                  <a:srgbClr val="173377"/>
                </a:solidFill>
                <a:latin typeface="+mn-lt"/>
              </a:rPr>
              <a:t>Ontario Differentiation Framework</a:t>
            </a:r>
            <a:endParaRPr lang="en-US" dirty="0">
              <a:solidFill>
                <a:srgbClr val="173377"/>
              </a:solidFill>
              <a:latin typeface="+mn-lt"/>
            </a:endParaRPr>
          </a:p>
        </p:txBody>
      </p:sp>
      <p:sp>
        <p:nvSpPr>
          <p:cNvPr id="6" name="TextBox 5"/>
          <p:cNvSpPr txBox="1"/>
          <p:nvPr/>
        </p:nvSpPr>
        <p:spPr>
          <a:xfrm>
            <a:off x="15030" y="6604084"/>
            <a:ext cx="5214889" cy="246221"/>
          </a:xfrm>
          <a:prstGeom prst="rect">
            <a:avLst/>
          </a:prstGeom>
          <a:noFill/>
        </p:spPr>
        <p:txBody>
          <a:bodyPr wrap="none" rtlCol="0">
            <a:spAutoFit/>
          </a:bodyPr>
          <a:lstStyle/>
          <a:p>
            <a:r>
              <a:rPr lang="en-US" sz="1000" dirty="0" smtClean="0"/>
              <a:t>Source: Ontario’s Proposed Differentiation Framework Draft Discussion paper  - September 2013</a:t>
            </a:r>
            <a:endParaRPr lang="en-US" sz="1000" dirty="0"/>
          </a:p>
        </p:txBody>
      </p:sp>
      <p:sp>
        <p:nvSpPr>
          <p:cNvPr id="3" name="Slide Number Placeholder 2"/>
          <p:cNvSpPr>
            <a:spLocks noGrp="1"/>
          </p:cNvSpPr>
          <p:nvPr>
            <p:ph type="sldNum" sz="quarter" idx="4"/>
          </p:nvPr>
        </p:nvSpPr>
        <p:spPr>
          <a:xfrm>
            <a:off x="8382000" y="6645275"/>
            <a:ext cx="762000" cy="365125"/>
          </a:xfrm>
        </p:spPr>
        <p:txBody>
          <a:bodyPr/>
          <a:lstStyle/>
          <a:p>
            <a:fld id="{F58E02A8-E497-47EF-BA34-DFA3D799B6A2}" type="slidenum">
              <a:rPr lang="en-US" smtClean="0"/>
              <a:pPr/>
              <a:t>6</a:t>
            </a:fld>
            <a:endParaRPr lang="en-US" dirty="0"/>
          </a:p>
        </p:txBody>
      </p:sp>
      <p:graphicFrame>
        <p:nvGraphicFramePr>
          <p:cNvPr id="9" name="Table 8"/>
          <p:cNvGraphicFramePr>
            <a:graphicFrameLocks noGrp="1"/>
          </p:cNvGraphicFramePr>
          <p:nvPr/>
        </p:nvGraphicFramePr>
        <p:xfrm>
          <a:off x="0" y="1295400"/>
          <a:ext cx="9144000" cy="4998720"/>
        </p:xfrm>
        <a:graphic>
          <a:graphicData uri="http://schemas.openxmlformats.org/drawingml/2006/table">
            <a:tbl>
              <a:tblPr firstRow="1" bandRow="1">
                <a:tableStyleId>{5C22544A-7EE6-4342-B048-85BDC9FD1C3A}</a:tableStyleId>
              </a:tblPr>
              <a:tblGrid>
                <a:gridCol w="9144000"/>
              </a:tblGrid>
              <a:tr h="370840">
                <a:tc>
                  <a:txBody>
                    <a:bodyPr/>
                    <a:lstStyle/>
                    <a:p>
                      <a:pPr algn="ctr"/>
                      <a:r>
                        <a:rPr lang="en-US" sz="2000" dirty="0" smtClean="0">
                          <a:solidFill>
                            <a:srgbClr val="173377"/>
                          </a:solidFill>
                          <a:latin typeface="+mn-lt"/>
                        </a:rPr>
                        <a:t>Ministry of Training Colleges and Universities</a:t>
                      </a:r>
                      <a:endParaRPr lang="en-CA" dirty="0">
                        <a:latin typeface="+mn-lt"/>
                      </a:endParaRPr>
                    </a:p>
                  </a:txBody>
                  <a:tcPr anchor="ctr"/>
                </a:tc>
              </a:tr>
              <a:tr h="370840">
                <a:tc>
                  <a:txBody>
                    <a:bodyPr/>
                    <a:lstStyle/>
                    <a:p>
                      <a:r>
                        <a:rPr lang="en-CA" sz="3200" b="1" dirty="0" smtClean="0"/>
                        <a:t>Teaching and Learning</a:t>
                      </a:r>
                    </a:p>
                  </a:txBody>
                  <a:tcPr/>
                </a:tc>
              </a:tr>
              <a:tr h="370840">
                <a:tc>
                  <a:txBody>
                    <a:bodyPr/>
                    <a:lstStyle/>
                    <a:p>
                      <a:r>
                        <a:rPr lang="en-CA" sz="2400" b="1" i="0" dirty="0" smtClean="0"/>
                        <a:t>Description:</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0" i="0" dirty="0" smtClean="0"/>
                        <a:t>Strength in program delivery methods that:</a:t>
                      </a:r>
                    </a:p>
                    <a:p>
                      <a:pPr marL="342900" marR="0" indent="-342900" algn="l" defTabSz="914400" rtl="0" eaLnBrk="1" fontAlgn="auto" latinLnBrk="0" hangingPunct="1">
                        <a:lnSpc>
                          <a:spcPct val="100000"/>
                        </a:lnSpc>
                        <a:spcBef>
                          <a:spcPts val="0"/>
                        </a:spcBef>
                        <a:spcAft>
                          <a:spcPts val="0"/>
                        </a:spcAft>
                        <a:buClrTx/>
                        <a:buSzTx/>
                        <a:buFontTx/>
                        <a:buAutoNum type="arabicParenR"/>
                        <a:tabLst/>
                        <a:defRPr/>
                      </a:pPr>
                      <a:r>
                        <a:rPr lang="en-CA" sz="2400" b="0" i="0" dirty="0" smtClean="0"/>
                        <a:t>  Expand learning options for students</a:t>
                      </a:r>
                    </a:p>
                    <a:p>
                      <a:pPr marL="342900" marR="0" indent="-342900" algn="l" defTabSz="914400" rtl="0" eaLnBrk="1" fontAlgn="auto" latinLnBrk="0" hangingPunct="1">
                        <a:lnSpc>
                          <a:spcPct val="100000"/>
                        </a:lnSpc>
                        <a:spcBef>
                          <a:spcPts val="0"/>
                        </a:spcBef>
                        <a:spcAft>
                          <a:spcPts val="0"/>
                        </a:spcAft>
                        <a:buClrTx/>
                        <a:buSzTx/>
                        <a:buFontTx/>
                        <a:buNone/>
                        <a:tabLst/>
                        <a:defRPr/>
                      </a:pPr>
                      <a:r>
                        <a:rPr lang="en-CA" sz="2400" b="0" i="0" dirty="0" smtClean="0"/>
                        <a:t>	</a:t>
                      </a:r>
                      <a:r>
                        <a:rPr lang="en-CA" sz="2000" b="0" i="1" dirty="0" smtClean="0"/>
                        <a:t>      (</a:t>
                      </a:r>
                      <a:r>
                        <a:rPr lang="en-CA" sz="2000" b="0" i="1" baseline="0" dirty="0" smtClean="0"/>
                        <a:t>Experiential learning, online learning, experiential learning, applied research)</a:t>
                      </a:r>
                      <a:endParaRPr lang="en-CA" sz="2400" b="0" i="1" baseline="0" dirty="0" smtClean="0"/>
                    </a:p>
                    <a:p>
                      <a:pPr marL="457200" marR="0" indent="-457200" algn="l" defTabSz="914400" rtl="0" eaLnBrk="1" fontAlgn="auto" latinLnBrk="0" hangingPunct="1">
                        <a:lnSpc>
                          <a:spcPct val="100000"/>
                        </a:lnSpc>
                        <a:spcBef>
                          <a:spcPts val="0"/>
                        </a:spcBef>
                        <a:spcAft>
                          <a:spcPts val="0"/>
                        </a:spcAft>
                        <a:buClrTx/>
                        <a:buSzTx/>
                        <a:buFontTx/>
                        <a:buAutoNum type="arabicParenR" startAt="2"/>
                        <a:tabLst/>
                        <a:defRPr/>
                      </a:pPr>
                      <a:r>
                        <a:rPr lang="en-CA" sz="2400" b="0" i="0" baseline="0" dirty="0" smtClean="0"/>
                        <a:t>Improve the learning experiences</a:t>
                      </a:r>
                    </a:p>
                    <a:p>
                      <a:pPr marL="457200" marR="0" indent="-457200" algn="l" defTabSz="914400" rtl="0" eaLnBrk="1" fontAlgn="auto" latinLnBrk="0" hangingPunct="1">
                        <a:lnSpc>
                          <a:spcPct val="100000"/>
                        </a:lnSpc>
                        <a:spcBef>
                          <a:spcPts val="0"/>
                        </a:spcBef>
                        <a:spcAft>
                          <a:spcPts val="0"/>
                        </a:spcAft>
                        <a:buClrTx/>
                        <a:buSzTx/>
                        <a:buFontTx/>
                        <a:buAutoNum type="arabicParenR" startAt="2"/>
                        <a:tabLst/>
                        <a:defRPr/>
                      </a:pPr>
                      <a:r>
                        <a:rPr lang="en-CA" sz="2400" b="0" i="0" baseline="0" dirty="0" smtClean="0"/>
                        <a:t>Improve career preparedness</a:t>
                      </a:r>
                      <a:endParaRPr lang="en-CA" sz="2400" b="0" i="0" dirty="0" smtClean="0"/>
                    </a:p>
                    <a:p>
                      <a:endParaRPr lang="en-CA" sz="2400" b="1" i="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i="0" dirty="0" smtClean="0"/>
                        <a:t>Proposed</a:t>
                      </a:r>
                      <a:r>
                        <a:rPr lang="en-CA" sz="2400" b="1" i="0" baseline="0" dirty="0" smtClean="0"/>
                        <a:t> metrics include:</a:t>
                      </a:r>
                      <a:endParaRPr lang="en-CA" sz="2400" b="1" i="0" dirty="0" smtClean="0"/>
                    </a:p>
                  </a:txBody>
                  <a:tcPr/>
                </a:tc>
              </a:tr>
              <a:tr h="370840">
                <a:tc>
                  <a:txBody>
                    <a:bodyPr/>
                    <a:lstStyle/>
                    <a:p>
                      <a:r>
                        <a:rPr lang="en-CA" sz="2400" b="0" i="0" dirty="0" smtClean="0"/>
                        <a:t>Satisfaction rates, KPI, NSSE results,</a:t>
                      </a:r>
                      <a:r>
                        <a:rPr lang="en-CA" sz="2400" b="0" i="0" baseline="0" dirty="0" smtClean="0"/>
                        <a:t> # of teaching-only faculty, % of students in co-op</a:t>
                      </a:r>
                      <a:endParaRPr lang="en-CA" sz="2400" b="0" i="0" dirty="0"/>
                    </a:p>
                  </a:txBody>
                  <a:tcPr/>
                </a:tc>
              </a:tr>
            </a:tbl>
          </a:graphicData>
        </a:graphic>
      </p:graphicFrame>
    </p:spTree>
    <p:extLst>
      <p:ext uri="{BB962C8B-B14F-4D97-AF65-F5344CB8AC3E}">
        <p14:creationId xmlns:p14="http://schemas.microsoft.com/office/powerpoint/2010/main" val="63571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rgbClr val="173377"/>
                </a:solidFill>
                <a:latin typeface="+mn-lt"/>
              </a:rPr>
              <a:t>Our interests</a:t>
            </a:r>
            <a:endParaRPr lang="en-US" dirty="0">
              <a:solidFill>
                <a:srgbClr val="173377"/>
              </a:solidFill>
              <a:latin typeface="+mn-lt"/>
            </a:endParaRPr>
          </a:p>
        </p:txBody>
      </p:sp>
      <p:sp>
        <p:nvSpPr>
          <p:cNvPr id="7" name="Content Placeholder 6"/>
          <p:cNvSpPr>
            <a:spLocks noGrp="1"/>
          </p:cNvSpPr>
          <p:nvPr>
            <p:ph idx="1"/>
          </p:nvPr>
        </p:nvSpPr>
        <p:spPr/>
        <p:txBody>
          <a:bodyPr/>
          <a:lstStyle/>
          <a:p>
            <a:r>
              <a:rPr lang="en-US" sz="2800" dirty="0" smtClean="0">
                <a:solidFill>
                  <a:schemeClr val="tx1"/>
                </a:solidFill>
              </a:rPr>
              <a:t>Raise </a:t>
            </a:r>
            <a:r>
              <a:rPr lang="en-US" sz="2800" dirty="0">
                <a:solidFill>
                  <a:schemeClr val="tx1"/>
                </a:solidFill>
              </a:rPr>
              <a:t>the profile and importance of </a:t>
            </a:r>
            <a:r>
              <a:rPr lang="en-US" sz="2800" dirty="0" smtClean="0">
                <a:solidFill>
                  <a:schemeClr val="tx1"/>
                </a:solidFill>
              </a:rPr>
              <a:t>teaching in Ontario universities</a:t>
            </a:r>
          </a:p>
          <a:p>
            <a:r>
              <a:rPr lang="en-US" sz="2800" dirty="0">
                <a:solidFill>
                  <a:schemeClr val="tx1"/>
                </a:solidFill>
              </a:rPr>
              <a:t>S</a:t>
            </a:r>
            <a:r>
              <a:rPr lang="en-US" sz="2800" dirty="0" smtClean="0">
                <a:solidFill>
                  <a:schemeClr val="tx1"/>
                </a:solidFill>
              </a:rPr>
              <a:t>hift the way institutions, faculty and staff think about teaching</a:t>
            </a:r>
            <a:endParaRPr lang="en-US" sz="2800" dirty="0">
              <a:solidFill>
                <a:schemeClr val="tx1"/>
              </a:solidFill>
            </a:endParaRPr>
          </a:p>
          <a:p>
            <a:r>
              <a:rPr lang="en-US" sz="2800" dirty="0" smtClean="0">
                <a:solidFill>
                  <a:schemeClr val="tx1"/>
                </a:solidFill>
              </a:rPr>
              <a:t>Increase the valuing of teaching and levers to improve culture</a:t>
            </a:r>
          </a:p>
          <a:p>
            <a:r>
              <a:rPr lang="en-US" sz="2800" dirty="0" smtClean="0">
                <a:solidFill>
                  <a:schemeClr val="tx1"/>
                </a:solidFill>
              </a:rPr>
              <a:t>Influence some of the metrics used to measure the teaching and its value or importance</a:t>
            </a:r>
          </a:p>
          <a:p>
            <a:endParaRPr lang="en-US" dirty="0" smtClean="0"/>
          </a:p>
          <a:p>
            <a:endParaRPr lang="en-US" dirty="0" smtClean="0"/>
          </a:p>
          <a:p>
            <a:endParaRPr lang="en-US" dirty="0"/>
          </a:p>
        </p:txBody>
      </p:sp>
      <p:sp>
        <p:nvSpPr>
          <p:cNvPr id="2" name="Slide Number Placeholder 1"/>
          <p:cNvSpPr>
            <a:spLocks noGrp="1"/>
          </p:cNvSpPr>
          <p:nvPr>
            <p:ph type="sldNum" sz="quarter" idx="4"/>
          </p:nvPr>
        </p:nvSpPr>
        <p:spPr>
          <a:xfrm>
            <a:off x="8382000" y="6645275"/>
            <a:ext cx="762000" cy="365125"/>
          </a:xfrm>
        </p:spPr>
        <p:txBody>
          <a:bodyPr/>
          <a:lstStyle/>
          <a:p>
            <a:fld id="{F58E02A8-E497-47EF-BA34-DFA3D799B6A2}" type="slidenum">
              <a:rPr lang="en-US" smtClean="0"/>
              <a:pPr/>
              <a:t>7</a:t>
            </a:fld>
            <a:endParaRPr lang="en-US" dirty="0"/>
          </a:p>
        </p:txBody>
      </p:sp>
    </p:spTree>
    <p:extLst>
      <p:ext uri="{BB962C8B-B14F-4D97-AF65-F5344CB8AC3E}">
        <p14:creationId xmlns:p14="http://schemas.microsoft.com/office/powerpoint/2010/main" val="30440491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0" y="457200"/>
            <a:ext cx="7924800" cy="838200"/>
          </a:xfrm>
        </p:spPr>
        <p:txBody>
          <a:bodyPr>
            <a:normAutofit/>
          </a:bodyPr>
          <a:lstStyle/>
          <a:p>
            <a:r>
              <a:rPr lang="en-US" dirty="0" smtClean="0">
                <a:solidFill>
                  <a:srgbClr val="173377"/>
                </a:solidFill>
                <a:latin typeface="+mn-lt"/>
              </a:rPr>
              <a:t>What do we mean by </a:t>
            </a:r>
            <a:r>
              <a:rPr lang="en-US" b="1" dirty="0" smtClean="0">
                <a:solidFill>
                  <a:srgbClr val="173377"/>
                </a:solidFill>
                <a:latin typeface="+mn-lt"/>
              </a:rPr>
              <a:t>culture</a:t>
            </a:r>
            <a:r>
              <a:rPr lang="en-US" dirty="0" smtClean="0">
                <a:solidFill>
                  <a:srgbClr val="173377"/>
                </a:solidFill>
                <a:latin typeface="+mn-lt"/>
              </a:rPr>
              <a:t>?</a:t>
            </a:r>
            <a:endParaRPr lang="en-US" dirty="0">
              <a:solidFill>
                <a:srgbClr val="173377"/>
              </a:solidFill>
              <a:latin typeface="+mn-lt"/>
            </a:endParaRPr>
          </a:p>
        </p:txBody>
      </p:sp>
      <p:sp>
        <p:nvSpPr>
          <p:cNvPr id="7" name="Content Placeholder 6"/>
          <p:cNvSpPr>
            <a:spLocks noGrp="1"/>
          </p:cNvSpPr>
          <p:nvPr>
            <p:ph idx="1"/>
          </p:nvPr>
        </p:nvSpPr>
        <p:spPr>
          <a:xfrm>
            <a:off x="762000" y="1524000"/>
            <a:ext cx="8001000" cy="3200400"/>
          </a:xfrm>
        </p:spPr>
        <p:txBody>
          <a:bodyPr>
            <a:noAutofit/>
          </a:bodyPr>
          <a:lstStyle/>
          <a:p>
            <a:r>
              <a:rPr lang="en-US" sz="2800" dirty="0" smtClean="0">
                <a:solidFill>
                  <a:srgbClr val="000000"/>
                </a:solidFill>
              </a:rPr>
              <a:t>We believe that one way to ensure quality teaching is to foster an institutional culture that values teaching</a:t>
            </a:r>
          </a:p>
          <a:p>
            <a:r>
              <a:rPr lang="en-US" sz="2800" dirty="0" smtClean="0">
                <a:solidFill>
                  <a:srgbClr val="000000"/>
                </a:solidFill>
              </a:rPr>
              <a:t>A quality teaching culture, as we attempt to define it, is the set of institutional perceptions, </a:t>
            </a:r>
            <a:r>
              <a:rPr lang="en-US" sz="2800" dirty="0" err="1" smtClean="0">
                <a:solidFill>
                  <a:srgbClr val="000000"/>
                </a:solidFill>
              </a:rPr>
              <a:t>behaviours</a:t>
            </a:r>
            <a:r>
              <a:rPr lang="en-US" sz="2800" dirty="0" smtClean="0">
                <a:solidFill>
                  <a:srgbClr val="000000"/>
                </a:solidFill>
              </a:rPr>
              <a:t>, and norms that suggest quality teaching is valued</a:t>
            </a:r>
          </a:p>
          <a:p>
            <a:endParaRPr lang="en-US" sz="2800" dirty="0" smtClean="0"/>
          </a:p>
          <a:p>
            <a:endParaRPr lang="en-US" sz="2800" dirty="0" smtClean="0"/>
          </a:p>
          <a:p>
            <a:endParaRPr lang="en-US" sz="2800" dirty="0" smtClean="0"/>
          </a:p>
          <a:p>
            <a:endParaRPr lang="en-US" sz="2800" dirty="0"/>
          </a:p>
        </p:txBody>
      </p:sp>
      <p:sp>
        <p:nvSpPr>
          <p:cNvPr id="2" name="Slide Number Placeholder 1"/>
          <p:cNvSpPr>
            <a:spLocks noGrp="1"/>
          </p:cNvSpPr>
          <p:nvPr>
            <p:ph type="sldNum" sz="quarter" idx="4"/>
          </p:nvPr>
        </p:nvSpPr>
        <p:spPr>
          <a:xfrm>
            <a:off x="8382000" y="6645275"/>
            <a:ext cx="762000" cy="365125"/>
          </a:xfrm>
        </p:spPr>
        <p:txBody>
          <a:bodyPr/>
          <a:lstStyle/>
          <a:p>
            <a:fld id="{F58E02A8-E497-47EF-BA34-DFA3D799B6A2}" type="slidenum">
              <a:rPr lang="en-US" smtClean="0"/>
              <a:pPr/>
              <a:t>8</a:t>
            </a:fld>
            <a:endParaRPr lang="en-US" dirty="0"/>
          </a:p>
        </p:txBody>
      </p:sp>
      <p:graphicFrame>
        <p:nvGraphicFramePr>
          <p:cNvPr id="5" name="Diagram 4"/>
          <p:cNvGraphicFramePr/>
          <p:nvPr>
            <p:extLst>
              <p:ext uri="{D42A27DB-BD31-4B8C-83A1-F6EECF244321}">
                <p14:modId xmlns:p14="http://schemas.microsoft.com/office/powerpoint/2010/main" val="2258567618"/>
              </p:ext>
            </p:extLst>
          </p:nvPr>
        </p:nvGraphicFramePr>
        <p:xfrm>
          <a:off x="1447800" y="4114800"/>
          <a:ext cx="60198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0491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838200"/>
          </a:xfrm>
        </p:spPr>
        <p:txBody>
          <a:bodyPr>
            <a:normAutofit/>
          </a:bodyPr>
          <a:lstStyle/>
          <a:p>
            <a:r>
              <a:rPr lang="en-US" dirty="0" smtClean="0">
                <a:solidFill>
                  <a:srgbClr val="173377"/>
                </a:solidFill>
                <a:latin typeface="+mn-lt"/>
              </a:rPr>
              <a:t>Project Focus</a:t>
            </a:r>
            <a:endParaRPr lang="en-US" dirty="0">
              <a:solidFill>
                <a:srgbClr val="173377"/>
              </a:solidFill>
              <a:latin typeface="+mn-lt"/>
            </a:endParaRPr>
          </a:p>
        </p:txBody>
      </p:sp>
      <p:sp>
        <p:nvSpPr>
          <p:cNvPr id="3" name="Content Placeholder 2"/>
          <p:cNvSpPr>
            <a:spLocks noGrp="1"/>
          </p:cNvSpPr>
          <p:nvPr>
            <p:ph idx="1"/>
          </p:nvPr>
        </p:nvSpPr>
        <p:spPr>
          <a:xfrm>
            <a:off x="304800" y="1371600"/>
            <a:ext cx="8382000" cy="5181600"/>
          </a:xfrm>
        </p:spPr>
        <p:txBody>
          <a:bodyPr>
            <a:noAutofit/>
          </a:bodyPr>
          <a:lstStyle/>
          <a:p>
            <a:pPr marL="0" indent="0" algn="ctr">
              <a:spcBef>
                <a:spcPts val="0"/>
              </a:spcBef>
              <a:buNone/>
            </a:pPr>
            <a:r>
              <a:rPr lang="it-IT" sz="3200" dirty="0" smtClean="0"/>
              <a:t>Evidence &amp; enhance</a:t>
            </a:r>
          </a:p>
          <a:p>
            <a:pPr marL="0" indent="0" algn="ctr">
              <a:spcBef>
                <a:spcPts val="0"/>
              </a:spcBef>
              <a:buNone/>
            </a:pPr>
            <a:r>
              <a:rPr lang="it-IT" sz="3200" dirty="0" smtClean="0"/>
              <a:t>institutional </a:t>
            </a:r>
            <a:r>
              <a:rPr lang="it-IT" sz="3200" dirty="0"/>
              <a:t>teaching culture </a:t>
            </a:r>
            <a:endParaRPr lang="it-IT" sz="3200" dirty="0" smtClean="0"/>
          </a:p>
          <a:p>
            <a:pPr marL="0" indent="0" algn="ctr">
              <a:spcBef>
                <a:spcPts val="0"/>
              </a:spcBef>
              <a:buNone/>
            </a:pPr>
            <a:r>
              <a:rPr lang="it-IT" sz="3200" dirty="0" smtClean="0"/>
              <a:t>at Ontario universities</a:t>
            </a:r>
          </a:p>
          <a:p>
            <a:pPr marL="0" lvl="2" indent="0" algn="ctr">
              <a:buNone/>
            </a:pPr>
            <a:r>
              <a:rPr lang="it-IT" sz="2400" i="1" dirty="0" smtClean="0"/>
              <a:t>t</a:t>
            </a:r>
            <a:r>
              <a:rPr lang="en-US" sz="2400" i="1" dirty="0" err="1" smtClean="0"/>
              <a:t>hrough</a:t>
            </a:r>
            <a:endParaRPr lang="en-US" sz="1600" i="1" dirty="0"/>
          </a:p>
          <a:p>
            <a:pPr marL="0" lvl="1" indent="0" algn="ctr">
              <a:buNone/>
            </a:pPr>
            <a:r>
              <a:rPr lang="en-US" sz="3400" dirty="0" smtClean="0"/>
              <a:t>direct feedback from constituents</a:t>
            </a:r>
          </a:p>
          <a:p>
            <a:pPr marL="0" lvl="2" indent="0" algn="ctr">
              <a:buNone/>
            </a:pPr>
            <a:r>
              <a:rPr lang="en-US" sz="2400" i="1" dirty="0" smtClean="0"/>
              <a:t>and </a:t>
            </a:r>
            <a:endParaRPr lang="en-US" sz="1600" i="1" dirty="0" smtClean="0"/>
          </a:p>
          <a:p>
            <a:pPr marL="0" lvl="2" indent="0" algn="ctr">
              <a:buNone/>
            </a:pPr>
            <a:r>
              <a:rPr lang="en-US" sz="3200" dirty="0" smtClean="0"/>
              <a:t>key institutional indicators</a:t>
            </a:r>
          </a:p>
          <a:p>
            <a:pPr marL="0" lvl="2" indent="0" algn="ctr">
              <a:buNone/>
            </a:pPr>
            <a:r>
              <a:rPr lang="en-US" sz="2400" i="1" dirty="0" smtClean="0"/>
              <a:t>in order to</a:t>
            </a:r>
          </a:p>
          <a:p>
            <a:pPr marL="0" lvl="2" indent="0" algn="ctr">
              <a:buNone/>
            </a:pPr>
            <a:r>
              <a:rPr lang="en-US" sz="3200" dirty="0" smtClean="0"/>
              <a:t>provide </a:t>
            </a:r>
            <a:r>
              <a:rPr lang="en-US" sz="3200" dirty="0"/>
              <a:t>concrete feedback </a:t>
            </a:r>
            <a:r>
              <a:rPr lang="en-US" sz="3200" dirty="0" smtClean="0"/>
              <a:t>and recommendations for continuous improvement</a:t>
            </a:r>
            <a:endParaRPr lang="en-US" sz="3200" dirty="0"/>
          </a:p>
          <a:p>
            <a:pPr marL="0" indent="0" algn="ctr">
              <a:buNone/>
            </a:pPr>
            <a:endParaRPr lang="en-US" sz="3000" dirty="0"/>
          </a:p>
        </p:txBody>
      </p:sp>
      <p:sp>
        <p:nvSpPr>
          <p:cNvPr id="4" name="Slide Number Placeholder 3"/>
          <p:cNvSpPr>
            <a:spLocks noGrp="1"/>
          </p:cNvSpPr>
          <p:nvPr>
            <p:ph type="sldNum" sz="quarter" idx="4"/>
          </p:nvPr>
        </p:nvSpPr>
        <p:spPr>
          <a:xfrm>
            <a:off x="8382000" y="6645275"/>
            <a:ext cx="762000" cy="365125"/>
          </a:xfrm>
        </p:spPr>
        <p:txBody>
          <a:bodyPr/>
          <a:lstStyle/>
          <a:p>
            <a:fld id="{F58E02A8-E497-47EF-BA34-DFA3D799B6A2}" type="slidenum">
              <a:rPr lang="en-US" smtClean="0"/>
              <a:pPr/>
              <a:t>9</a:t>
            </a:fld>
            <a:endParaRPr lang="en-US" dirty="0"/>
          </a:p>
        </p:txBody>
      </p:sp>
    </p:spTree>
    <p:extLst>
      <p:ext uri="{BB962C8B-B14F-4D97-AF65-F5344CB8AC3E}">
        <p14:creationId xmlns:p14="http://schemas.microsoft.com/office/powerpoint/2010/main" val="2205704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15211</TotalTime>
  <Words>1773</Words>
  <Application>Microsoft Macintosh PowerPoint</Application>
  <PresentationFormat>On-screen Show (4:3)</PresentationFormat>
  <Paragraphs>313</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NewsPrint</vt:lpstr>
      <vt:lpstr>PowerPoint Presentation</vt:lpstr>
      <vt:lpstr>PowerPoint Presentation</vt:lpstr>
      <vt:lpstr>PowerPoint Presentation</vt:lpstr>
      <vt:lpstr>PowerPoint Presentation</vt:lpstr>
      <vt:lpstr>Ontario Differentiation Framework</vt:lpstr>
      <vt:lpstr>Ontario Differentiation Framework</vt:lpstr>
      <vt:lpstr>Our interests</vt:lpstr>
      <vt:lpstr>What do we mean by culture?</vt:lpstr>
      <vt:lpstr>Project Focus</vt:lpstr>
      <vt:lpstr>Project Outcomes</vt:lpstr>
      <vt:lpstr>The consultative process</vt:lpstr>
      <vt:lpstr>Budget</vt:lpstr>
      <vt:lpstr>Teaching Culture - Levers</vt:lpstr>
      <vt:lpstr>Project Phases</vt:lpstr>
      <vt:lpstr>Phase 1 Teaching Culture Perception Survey</vt:lpstr>
      <vt:lpstr>PowerPoint Presentation</vt:lpstr>
      <vt:lpstr>Phase 2 Teaching Culture Institutional Indicators</vt:lpstr>
      <vt:lpstr>What other indicators might we consider?</vt:lpstr>
      <vt:lpstr>Phase 3  Report &amp; Recommendations</vt:lpstr>
      <vt:lpstr>Future work</vt:lpstr>
      <vt:lpstr>Thank you!</vt:lpstr>
      <vt:lpstr>Project Timeline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Wolf</dc:creator>
  <cp:lastModifiedBy>Lindsay Doucet</cp:lastModifiedBy>
  <cp:revision>100</cp:revision>
  <cp:lastPrinted>2013-11-13T21:14:35Z</cp:lastPrinted>
  <dcterms:created xsi:type="dcterms:W3CDTF">2013-10-21T12:01:30Z</dcterms:created>
  <dcterms:modified xsi:type="dcterms:W3CDTF">2016-06-05T00:40:48Z</dcterms:modified>
</cp:coreProperties>
</file>